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0"/>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3" r:id="rId16"/>
    <p:sldId id="274" r:id="rId17"/>
    <p:sldId id="275" r:id="rId18"/>
    <p:sldId id="276"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0" d="100"/>
          <a:sy n="70" d="100"/>
        </p:scale>
        <p:origin x="-137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CA7AD48-0AA8-4A62-BB9D-E3B3C58C22AE}" type="datetimeFigureOut">
              <a:rPr lang="ar-SA" smtClean="0"/>
              <a:t>13/06/1439</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B062E99-D604-49F9-9C0D-87367D0310C3}" type="slidenum">
              <a:rPr lang="ar-SA" smtClean="0"/>
              <a:t>‹#›</a:t>
            </a:fld>
            <a:endParaRPr lang="ar-SA"/>
          </a:p>
        </p:txBody>
      </p:sp>
    </p:spTree>
    <p:extLst>
      <p:ext uri="{BB962C8B-B14F-4D97-AF65-F5344CB8AC3E}">
        <p14:creationId xmlns:p14="http://schemas.microsoft.com/office/powerpoint/2010/main" val="144214894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8B062E99-D604-49F9-9C0D-87367D0310C3}" type="slidenum">
              <a:rPr lang="ar-SA" smtClean="0"/>
              <a:t>17</a:t>
            </a:fld>
            <a:endParaRPr lang="ar-SA"/>
          </a:p>
        </p:txBody>
      </p:sp>
    </p:spTree>
    <p:extLst>
      <p:ext uri="{BB962C8B-B14F-4D97-AF65-F5344CB8AC3E}">
        <p14:creationId xmlns:p14="http://schemas.microsoft.com/office/powerpoint/2010/main" val="1660083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FAC0052-CC28-4458-804B-F29B9511A6F1}" type="datetimeFigureOut">
              <a:rPr lang="ar-SA" smtClean="0"/>
              <a:t>13/06/1439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17F3017-AA04-4D2B-AB6F-73DADD0E2815}" type="slidenum">
              <a:rPr lang="ar-SA" smtClean="0"/>
              <a:t>‹#›</a:t>
            </a:fld>
            <a:endParaRPr lang="ar-SA"/>
          </a:p>
        </p:txBody>
      </p:sp>
    </p:spTree>
    <p:extLst>
      <p:ext uri="{BB962C8B-B14F-4D97-AF65-F5344CB8AC3E}">
        <p14:creationId xmlns:p14="http://schemas.microsoft.com/office/powerpoint/2010/main" val="333578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FAC0052-CC28-4458-804B-F29B9511A6F1}" type="datetimeFigureOut">
              <a:rPr lang="ar-SA" smtClean="0"/>
              <a:t>13/06/1439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17F3017-AA04-4D2B-AB6F-73DADD0E2815}" type="slidenum">
              <a:rPr lang="ar-SA" smtClean="0"/>
              <a:t>‹#›</a:t>
            </a:fld>
            <a:endParaRPr lang="ar-SA"/>
          </a:p>
        </p:txBody>
      </p:sp>
    </p:spTree>
    <p:extLst>
      <p:ext uri="{BB962C8B-B14F-4D97-AF65-F5344CB8AC3E}">
        <p14:creationId xmlns:p14="http://schemas.microsoft.com/office/powerpoint/2010/main" val="855455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FAC0052-CC28-4458-804B-F29B9511A6F1}" type="datetimeFigureOut">
              <a:rPr lang="ar-SA" smtClean="0"/>
              <a:t>13/06/1439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17F3017-AA04-4D2B-AB6F-73DADD0E2815}" type="slidenum">
              <a:rPr lang="ar-SA" smtClean="0"/>
              <a:t>‹#›</a:t>
            </a:fld>
            <a:endParaRPr lang="ar-SA"/>
          </a:p>
        </p:txBody>
      </p:sp>
    </p:spTree>
    <p:extLst>
      <p:ext uri="{BB962C8B-B14F-4D97-AF65-F5344CB8AC3E}">
        <p14:creationId xmlns:p14="http://schemas.microsoft.com/office/powerpoint/2010/main" val="191203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FAC0052-CC28-4458-804B-F29B9511A6F1}" type="datetimeFigureOut">
              <a:rPr lang="ar-SA" smtClean="0"/>
              <a:t>13/06/1439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17F3017-AA04-4D2B-AB6F-73DADD0E2815}" type="slidenum">
              <a:rPr lang="ar-SA" smtClean="0"/>
              <a:t>‹#›</a:t>
            </a:fld>
            <a:endParaRPr lang="ar-SA"/>
          </a:p>
        </p:txBody>
      </p:sp>
    </p:spTree>
    <p:extLst>
      <p:ext uri="{BB962C8B-B14F-4D97-AF65-F5344CB8AC3E}">
        <p14:creationId xmlns:p14="http://schemas.microsoft.com/office/powerpoint/2010/main" val="40199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FAC0052-CC28-4458-804B-F29B9511A6F1}" type="datetimeFigureOut">
              <a:rPr lang="ar-SA" smtClean="0"/>
              <a:t>13/06/1439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17F3017-AA04-4D2B-AB6F-73DADD0E2815}" type="slidenum">
              <a:rPr lang="ar-SA" smtClean="0"/>
              <a:t>‹#›</a:t>
            </a:fld>
            <a:endParaRPr lang="ar-SA"/>
          </a:p>
        </p:txBody>
      </p:sp>
    </p:spTree>
    <p:extLst>
      <p:ext uri="{BB962C8B-B14F-4D97-AF65-F5344CB8AC3E}">
        <p14:creationId xmlns:p14="http://schemas.microsoft.com/office/powerpoint/2010/main" val="2720180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FAC0052-CC28-4458-804B-F29B9511A6F1}" type="datetimeFigureOut">
              <a:rPr lang="ar-SA" smtClean="0"/>
              <a:t>13/06/1439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17F3017-AA04-4D2B-AB6F-73DADD0E2815}" type="slidenum">
              <a:rPr lang="ar-SA" smtClean="0"/>
              <a:t>‹#›</a:t>
            </a:fld>
            <a:endParaRPr lang="ar-SA"/>
          </a:p>
        </p:txBody>
      </p:sp>
    </p:spTree>
    <p:extLst>
      <p:ext uri="{BB962C8B-B14F-4D97-AF65-F5344CB8AC3E}">
        <p14:creationId xmlns:p14="http://schemas.microsoft.com/office/powerpoint/2010/main" val="938109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FAC0052-CC28-4458-804B-F29B9511A6F1}" type="datetimeFigureOut">
              <a:rPr lang="ar-SA" smtClean="0"/>
              <a:t>13/06/1439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17F3017-AA04-4D2B-AB6F-73DADD0E2815}" type="slidenum">
              <a:rPr lang="ar-SA" smtClean="0"/>
              <a:t>‹#›</a:t>
            </a:fld>
            <a:endParaRPr lang="ar-SA"/>
          </a:p>
        </p:txBody>
      </p:sp>
    </p:spTree>
    <p:extLst>
      <p:ext uri="{BB962C8B-B14F-4D97-AF65-F5344CB8AC3E}">
        <p14:creationId xmlns:p14="http://schemas.microsoft.com/office/powerpoint/2010/main" val="480227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FAC0052-CC28-4458-804B-F29B9511A6F1}" type="datetimeFigureOut">
              <a:rPr lang="ar-SA" smtClean="0"/>
              <a:t>13/06/1439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17F3017-AA04-4D2B-AB6F-73DADD0E2815}" type="slidenum">
              <a:rPr lang="ar-SA" smtClean="0"/>
              <a:t>‹#›</a:t>
            </a:fld>
            <a:endParaRPr lang="ar-SA"/>
          </a:p>
        </p:txBody>
      </p:sp>
    </p:spTree>
    <p:extLst>
      <p:ext uri="{BB962C8B-B14F-4D97-AF65-F5344CB8AC3E}">
        <p14:creationId xmlns:p14="http://schemas.microsoft.com/office/powerpoint/2010/main" val="963254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FAC0052-CC28-4458-804B-F29B9511A6F1}" type="datetimeFigureOut">
              <a:rPr lang="ar-SA" smtClean="0"/>
              <a:t>13/06/1439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17F3017-AA04-4D2B-AB6F-73DADD0E2815}" type="slidenum">
              <a:rPr lang="ar-SA" smtClean="0"/>
              <a:t>‹#›</a:t>
            </a:fld>
            <a:endParaRPr lang="ar-SA"/>
          </a:p>
        </p:txBody>
      </p:sp>
    </p:spTree>
    <p:extLst>
      <p:ext uri="{BB962C8B-B14F-4D97-AF65-F5344CB8AC3E}">
        <p14:creationId xmlns:p14="http://schemas.microsoft.com/office/powerpoint/2010/main" val="940885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FAC0052-CC28-4458-804B-F29B9511A6F1}" type="datetimeFigureOut">
              <a:rPr lang="ar-SA" smtClean="0"/>
              <a:t>13/06/1439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17F3017-AA04-4D2B-AB6F-73DADD0E2815}" type="slidenum">
              <a:rPr lang="ar-SA" smtClean="0"/>
              <a:t>‹#›</a:t>
            </a:fld>
            <a:endParaRPr lang="ar-SA"/>
          </a:p>
        </p:txBody>
      </p:sp>
    </p:spTree>
    <p:extLst>
      <p:ext uri="{BB962C8B-B14F-4D97-AF65-F5344CB8AC3E}">
        <p14:creationId xmlns:p14="http://schemas.microsoft.com/office/powerpoint/2010/main" val="3253131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FAC0052-CC28-4458-804B-F29B9511A6F1}" type="datetimeFigureOut">
              <a:rPr lang="ar-SA" smtClean="0"/>
              <a:t>13/06/1439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17F3017-AA04-4D2B-AB6F-73DADD0E2815}" type="slidenum">
              <a:rPr lang="ar-SA" smtClean="0"/>
              <a:t>‹#›</a:t>
            </a:fld>
            <a:endParaRPr lang="ar-SA"/>
          </a:p>
        </p:txBody>
      </p:sp>
    </p:spTree>
    <p:extLst>
      <p:ext uri="{BB962C8B-B14F-4D97-AF65-F5344CB8AC3E}">
        <p14:creationId xmlns:p14="http://schemas.microsoft.com/office/powerpoint/2010/main" val="666159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FAC0052-CC28-4458-804B-F29B9511A6F1}" type="datetimeFigureOut">
              <a:rPr lang="ar-SA" smtClean="0"/>
              <a:t>13/06/1439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17F3017-AA04-4D2B-AB6F-73DADD0E2815}" type="slidenum">
              <a:rPr lang="ar-SA" smtClean="0"/>
              <a:t>‹#›</a:t>
            </a:fld>
            <a:endParaRPr lang="ar-SA"/>
          </a:p>
        </p:txBody>
      </p:sp>
    </p:spTree>
    <p:extLst>
      <p:ext uri="{BB962C8B-B14F-4D97-AF65-F5344CB8AC3E}">
        <p14:creationId xmlns:p14="http://schemas.microsoft.com/office/powerpoint/2010/main" val="3884421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1001"/>
            <a:ext cx="7772400" cy="838199"/>
          </a:xfrm>
        </p:spPr>
        <p:txBody>
          <a:bodyPr/>
          <a:lstStyle/>
          <a:p>
            <a:pPr algn="r"/>
            <a:r>
              <a:rPr lang="ar-IQ" sz="2800" b="1" dirty="0" smtClean="0"/>
              <a:t>مقدمة</a:t>
            </a:r>
            <a:r>
              <a:rPr lang="ar-IQ" b="1" dirty="0" smtClean="0"/>
              <a:t> </a:t>
            </a:r>
            <a:endParaRPr lang="ar-SA" b="1" dirty="0"/>
          </a:p>
        </p:txBody>
      </p:sp>
      <p:sp>
        <p:nvSpPr>
          <p:cNvPr id="3" name="عنوان فرعي 2"/>
          <p:cNvSpPr>
            <a:spLocks noGrp="1"/>
          </p:cNvSpPr>
          <p:nvPr>
            <p:ph type="subTitle" idx="1"/>
          </p:nvPr>
        </p:nvSpPr>
        <p:spPr>
          <a:xfrm>
            <a:off x="217714" y="1219199"/>
            <a:ext cx="8392886" cy="5413829"/>
          </a:xfrm>
        </p:spPr>
        <p:txBody>
          <a:bodyPr>
            <a:normAutofit/>
          </a:bodyPr>
          <a:lstStyle/>
          <a:p>
            <a:pPr algn="r">
              <a:lnSpc>
                <a:spcPct val="150000"/>
              </a:lnSpc>
            </a:pPr>
            <a:r>
              <a:rPr lang="ar-IQ" sz="2000" dirty="0" smtClean="0">
                <a:solidFill>
                  <a:schemeClr val="tx1"/>
                </a:solidFill>
              </a:rPr>
              <a:t>حشرات البساتين تسبب اضرار كبيرة لا شجار الفاكهة ونباتات الخضر والزينة وتقلل من انتاجها حيث تصيب الجذور والسيقان والاوراق والازهار والثمار والبذور . </a:t>
            </a:r>
          </a:p>
          <a:p>
            <a:pPr algn="r">
              <a:lnSpc>
                <a:spcPct val="150000"/>
              </a:lnSpc>
            </a:pPr>
            <a:r>
              <a:rPr lang="ar-IQ" sz="2000" b="1" dirty="0" smtClean="0">
                <a:solidFill>
                  <a:schemeClr val="tx1"/>
                </a:solidFill>
              </a:rPr>
              <a:t>الاهمية الاقتصادية للحشرات : </a:t>
            </a:r>
          </a:p>
          <a:p>
            <a:pPr algn="r">
              <a:lnSpc>
                <a:spcPct val="150000"/>
              </a:lnSpc>
            </a:pPr>
            <a:r>
              <a:rPr lang="ar-IQ" sz="2000" dirty="0" smtClean="0">
                <a:solidFill>
                  <a:schemeClr val="tx1"/>
                </a:solidFill>
              </a:rPr>
              <a:t>يبلغ عدد الحشرات المشخصة في العراق اكثر من 2800 نوع وهنالك اعداد كبيرة غير مشخصة ومن بين الحشرات المشخصة  هنالك  اكثر من 844 نوعا ضارا للمزروعات او الحيوان والانسان ، كما انها مفيدة ملقحة للأزهار او كمفترسات او متطفلات  على حشرات ضارة .</a:t>
            </a:r>
          </a:p>
          <a:p>
            <a:pPr algn="r">
              <a:lnSpc>
                <a:spcPct val="150000"/>
              </a:lnSpc>
            </a:pPr>
            <a:r>
              <a:rPr lang="ar-IQ" sz="2000" dirty="0" smtClean="0">
                <a:solidFill>
                  <a:schemeClr val="tx1"/>
                </a:solidFill>
              </a:rPr>
              <a:t>تحصل اضرار الحشرات بسبب تغذيتها  على النباتات او منتجاتها وينشا عن ذلك  قلة المحصول او تلف الناتج اضافة الى نقل امراض خطيرة وقدرت الاضرار او الخسائر في الانتاج الزراعي  العالمي لعام 1967 ب 35% </a:t>
            </a:r>
          </a:p>
          <a:p>
            <a:pPr algn="r">
              <a:lnSpc>
                <a:spcPct val="150000"/>
              </a:lnSpc>
            </a:pPr>
            <a:r>
              <a:rPr lang="ar-IQ" sz="2000" dirty="0" smtClean="0">
                <a:solidFill>
                  <a:schemeClr val="tx1"/>
                </a:solidFill>
              </a:rPr>
              <a:t>وفي العراق قدرت الخسائر التي تسببها دودة جوز القطن الشوكية في حاصل القطن الى 90% في بعض السنين  وفي حشرة السونة بحوالي 75% على الحنطة  و 30 % على الشعير </a:t>
            </a:r>
            <a:endParaRPr lang="ar-SA" sz="2000" b="1" dirty="0">
              <a:solidFill>
                <a:schemeClr val="tx1"/>
              </a:solidFill>
            </a:endParaRPr>
          </a:p>
        </p:txBody>
      </p:sp>
    </p:spTree>
    <p:extLst>
      <p:ext uri="{BB962C8B-B14F-4D97-AF65-F5344CB8AC3E}">
        <p14:creationId xmlns:p14="http://schemas.microsoft.com/office/powerpoint/2010/main" val="511525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04801"/>
            <a:ext cx="7772400" cy="685799"/>
          </a:xfrm>
        </p:spPr>
        <p:txBody>
          <a:bodyPr>
            <a:normAutofit fontScale="90000"/>
          </a:bodyPr>
          <a:lstStyle/>
          <a:p>
            <a:pPr algn="r"/>
            <a:r>
              <a:rPr lang="ar-IQ" dirty="0" smtClean="0"/>
              <a:t>الضرر:</a:t>
            </a:r>
            <a:endParaRPr lang="ar-SA" dirty="0"/>
          </a:p>
        </p:txBody>
      </p:sp>
      <p:sp>
        <p:nvSpPr>
          <p:cNvPr id="3" name="عنوان فرعي 2"/>
          <p:cNvSpPr>
            <a:spLocks noGrp="1"/>
          </p:cNvSpPr>
          <p:nvPr>
            <p:ph type="subTitle" idx="1"/>
          </p:nvPr>
        </p:nvSpPr>
        <p:spPr>
          <a:xfrm>
            <a:off x="304800" y="1066800"/>
            <a:ext cx="8610600" cy="5638800"/>
          </a:xfrm>
        </p:spPr>
        <p:txBody>
          <a:bodyPr>
            <a:normAutofit/>
          </a:bodyPr>
          <a:lstStyle/>
          <a:p>
            <a:pPr algn="r"/>
            <a:r>
              <a:rPr lang="ar-IQ" sz="2400" dirty="0" smtClean="0">
                <a:solidFill>
                  <a:schemeClr val="tx1"/>
                </a:solidFill>
              </a:rPr>
              <a:t>توجد هذه الحشرة على الخوص والجريد ويندر وجودها على الثمار ويكثر وجود الحشرة على السطح العلوي للخوصة وتتراوح نسبة الاصابة ما بين ( 30 - 100)% وتختلف شدة الاصابة على حسب عمر السعف وتبلغ نسبة الاصابة في السعف القديم 74% بينما يخلو السعف القريب من قلب النخلة من الاصابة .تمتص الحوريات والاناث البالغة عصارة النبات فتسبب تبقع الخوص ببقع بنية سمراء وفي حالة الاصابة الشديدة فان الخوص المصاب يجف ويموت وتكون النتيجة ضعف عام للنخلة الا ان الاصابة الشديدة لا تسبب موت النخلة وتصيب الحشرة ايضا الثمار فتشوه منظرها وتقلل من قيمتها التجارية اذ تصيب الجمري والخلال والرطب والتمر ولأيمكن ازالتها من التمور المصابة اثناء عمليات الغسل وكبس التمر في المصانع .تعتبر اصناف النخيل الجبجاب والبرحى والحلاوي والخضراوي حساسة للإصابة بينما يعد صنف الساير والديري مقاوم للإصابة .  </a:t>
            </a:r>
            <a:endParaRPr lang="ar-SA" sz="2400" dirty="0">
              <a:solidFill>
                <a:schemeClr val="tx1"/>
              </a:solidFill>
            </a:endParaRPr>
          </a:p>
        </p:txBody>
      </p:sp>
    </p:spTree>
    <p:extLst>
      <p:ext uri="{BB962C8B-B14F-4D97-AF65-F5344CB8AC3E}">
        <p14:creationId xmlns:p14="http://schemas.microsoft.com/office/powerpoint/2010/main" val="2732068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04801"/>
            <a:ext cx="7772400" cy="838199"/>
          </a:xfrm>
        </p:spPr>
        <p:txBody>
          <a:bodyPr/>
          <a:lstStyle/>
          <a:p>
            <a:pPr algn="r"/>
            <a:r>
              <a:rPr lang="ar-IQ" dirty="0" smtClean="0"/>
              <a:t>المكافحة :</a:t>
            </a:r>
            <a:endParaRPr lang="ar-SA" dirty="0"/>
          </a:p>
        </p:txBody>
      </p:sp>
      <p:sp>
        <p:nvSpPr>
          <p:cNvPr id="3" name="عنوان فرعي 2"/>
          <p:cNvSpPr>
            <a:spLocks noGrp="1"/>
          </p:cNvSpPr>
          <p:nvPr>
            <p:ph type="subTitle" idx="1"/>
          </p:nvPr>
        </p:nvSpPr>
        <p:spPr>
          <a:xfrm>
            <a:off x="228600" y="1143000"/>
            <a:ext cx="8686800" cy="5638800"/>
          </a:xfrm>
        </p:spPr>
        <p:txBody>
          <a:bodyPr>
            <a:normAutofit/>
          </a:bodyPr>
          <a:lstStyle/>
          <a:p>
            <a:pPr algn="r">
              <a:lnSpc>
                <a:spcPct val="150000"/>
              </a:lnSpc>
            </a:pPr>
            <a:r>
              <a:rPr lang="ar-IQ" sz="2000" dirty="0" smtClean="0">
                <a:solidFill>
                  <a:schemeClr val="tx1"/>
                </a:solidFill>
              </a:rPr>
              <a:t>1- احسن وقت للمكافحة عندما تكون الحوريات متجولة وقبل ان تكون القشرة وتكافح كما يلي : </a:t>
            </a:r>
          </a:p>
          <a:p>
            <a:pPr algn="r"/>
            <a:r>
              <a:rPr lang="ar-IQ" sz="2000" dirty="0" smtClean="0">
                <a:solidFill>
                  <a:schemeClr val="tx1"/>
                </a:solidFill>
              </a:rPr>
              <a:t>ديازينون 60% بمعدل 600 سم \100 غالون ماء رشا </a:t>
            </a:r>
          </a:p>
          <a:p>
            <a:pPr algn="r"/>
            <a:r>
              <a:rPr lang="ar-IQ" sz="2000" dirty="0" smtClean="0">
                <a:solidFill>
                  <a:schemeClr val="tx1"/>
                </a:solidFill>
              </a:rPr>
              <a:t>ملاثيون 50 %بمعدل 1250 سم \100 غالون ماء </a:t>
            </a:r>
          </a:p>
          <a:p>
            <a:pPr algn="r"/>
            <a:r>
              <a:rPr lang="ar-IQ" sz="2000" dirty="0" smtClean="0">
                <a:solidFill>
                  <a:schemeClr val="tx1"/>
                </a:solidFill>
              </a:rPr>
              <a:t>2- للقضاء على الاناث الموجودة تحت قشرتها في الشتاء ترش اشجار النخيل المصاب بشدة بمبيد سوبر اسيد مخلوطا مع الزيت الابيض </a:t>
            </a:r>
          </a:p>
          <a:p>
            <a:pPr algn="r"/>
            <a:r>
              <a:rPr lang="ar-IQ" sz="2000" dirty="0" smtClean="0">
                <a:solidFill>
                  <a:schemeClr val="tx1"/>
                </a:solidFill>
              </a:rPr>
              <a:t>3- تبخير الفسائل المصابة المفصولة عن امهاتها بسيانيد الكالسيوم لمدة ساعة واحدة في اماكن مقفلة  </a:t>
            </a:r>
          </a:p>
          <a:p>
            <a:pPr algn="r"/>
            <a:r>
              <a:rPr lang="ar-IQ" sz="2000" dirty="0" smtClean="0">
                <a:solidFill>
                  <a:schemeClr val="tx1"/>
                </a:solidFill>
              </a:rPr>
              <a:t>4- ازالة السعف القديم وحرقه  </a:t>
            </a:r>
          </a:p>
          <a:p>
            <a:pPr algn="r"/>
            <a:r>
              <a:rPr lang="ar-IQ" sz="2000" dirty="0" smtClean="0">
                <a:solidFill>
                  <a:schemeClr val="tx1"/>
                </a:solidFill>
              </a:rPr>
              <a:t>5- يصاب بالعديد من المفترسات والمتطفلات مثل ابو العيد ذو الخمس  نقط ، وذو السبع نقط ، وذو الاحد عشر نقطة ، واسد المن .</a:t>
            </a:r>
            <a:endParaRPr lang="ar-SA" sz="2000" dirty="0">
              <a:solidFill>
                <a:schemeClr val="tx1"/>
              </a:solidFill>
            </a:endParaRPr>
          </a:p>
        </p:txBody>
      </p:sp>
    </p:spTree>
    <p:extLst>
      <p:ext uri="{BB962C8B-B14F-4D97-AF65-F5344CB8AC3E}">
        <p14:creationId xmlns:p14="http://schemas.microsoft.com/office/powerpoint/2010/main" val="3004854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57201"/>
            <a:ext cx="7772400" cy="2057399"/>
          </a:xfrm>
        </p:spPr>
        <p:txBody>
          <a:bodyPr/>
          <a:lstStyle/>
          <a:p>
            <a:pPr algn="r"/>
            <a:r>
              <a:rPr lang="ar-IQ" dirty="0" smtClean="0"/>
              <a:t>2</a:t>
            </a:r>
            <a:r>
              <a:rPr lang="ar-IQ" sz="2800" b="1" dirty="0" smtClean="0"/>
              <a:t>- </a:t>
            </a:r>
            <a:r>
              <a:rPr lang="ar-IQ" sz="2800" b="1" dirty="0" err="1" smtClean="0"/>
              <a:t>دوباس</a:t>
            </a:r>
            <a:r>
              <a:rPr lang="ar-IQ" sz="2800" b="1" dirty="0" smtClean="0"/>
              <a:t> النخيل  </a:t>
            </a:r>
            <a:r>
              <a:rPr lang="en-US" sz="2800" b="1" i="1" dirty="0" err="1" smtClean="0"/>
              <a:t>Ommatissus</a:t>
            </a:r>
            <a:r>
              <a:rPr lang="en-US" sz="2800" b="1" i="1" dirty="0" smtClean="0"/>
              <a:t>   </a:t>
            </a:r>
            <a:r>
              <a:rPr lang="en-US" sz="2800" b="1" i="1" dirty="0" err="1" smtClean="0"/>
              <a:t>binotatus</a:t>
            </a:r>
            <a:r>
              <a:rPr lang="en-US" sz="2800" b="1" i="1" dirty="0" smtClean="0"/>
              <a:t>   </a:t>
            </a:r>
            <a:r>
              <a:rPr lang="ar-IQ" sz="2800" b="1" i="1" dirty="0" smtClean="0"/>
              <a:t> </a:t>
            </a:r>
            <a:r>
              <a:rPr lang="ar-IQ" sz="2800" b="1" dirty="0" smtClean="0"/>
              <a:t/>
            </a:r>
            <a:br>
              <a:rPr lang="ar-IQ" sz="2800" b="1" dirty="0" smtClean="0"/>
            </a:br>
            <a:r>
              <a:rPr lang="ar-IQ" sz="2800" b="1" dirty="0"/>
              <a:t> </a:t>
            </a:r>
            <a:r>
              <a:rPr lang="ar-IQ" sz="2800" b="1" dirty="0" smtClean="0"/>
              <a:t> </a:t>
            </a:r>
            <a:r>
              <a:rPr lang="en-US" sz="2800" b="1" dirty="0" smtClean="0"/>
              <a:t>Order:  Homoptera                                    </a:t>
            </a:r>
            <a:endParaRPr lang="ar-SA" sz="2800" b="1" dirty="0"/>
          </a:p>
        </p:txBody>
      </p:sp>
      <p:sp>
        <p:nvSpPr>
          <p:cNvPr id="3" name="عنوان فرعي 2"/>
          <p:cNvSpPr>
            <a:spLocks noGrp="1"/>
          </p:cNvSpPr>
          <p:nvPr>
            <p:ph type="subTitle" idx="1"/>
          </p:nvPr>
        </p:nvSpPr>
        <p:spPr>
          <a:xfrm>
            <a:off x="228600" y="2362200"/>
            <a:ext cx="8610600" cy="4191000"/>
          </a:xfrm>
        </p:spPr>
        <p:txBody>
          <a:bodyPr>
            <a:normAutofit/>
          </a:bodyPr>
          <a:lstStyle/>
          <a:p>
            <a:pPr algn="r"/>
            <a:r>
              <a:rPr lang="ar-IQ" sz="2000" dirty="0" smtClean="0">
                <a:solidFill>
                  <a:schemeClr val="tx1"/>
                </a:solidFill>
              </a:rPr>
              <a:t>تعد حشرة </a:t>
            </a:r>
            <a:r>
              <a:rPr lang="ar-IQ" sz="2000" dirty="0" err="1" smtClean="0">
                <a:solidFill>
                  <a:schemeClr val="tx1"/>
                </a:solidFill>
              </a:rPr>
              <a:t>دوباس</a:t>
            </a:r>
            <a:r>
              <a:rPr lang="ar-IQ" sz="2000" dirty="0" smtClean="0">
                <a:solidFill>
                  <a:schemeClr val="tx1"/>
                </a:solidFill>
              </a:rPr>
              <a:t> النخيل من اهم الحشرات الضارة بالنخيل في العراق وينتشر في المناطق الوسطى والجنوبية والعائل الوحيد للحشرة هو نخلة التمر </a:t>
            </a:r>
            <a:r>
              <a:rPr lang="ar-IQ" sz="2000" dirty="0" err="1" smtClean="0">
                <a:solidFill>
                  <a:schemeClr val="tx1"/>
                </a:solidFill>
              </a:rPr>
              <a:t>باصنافه</a:t>
            </a:r>
            <a:r>
              <a:rPr lang="ar-IQ" sz="2000" dirty="0" smtClean="0">
                <a:solidFill>
                  <a:schemeClr val="tx1"/>
                </a:solidFill>
              </a:rPr>
              <a:t> العديدة ذكرا او انثى وكذلك بعض نخيل الزينة . </a:t>
            </a:r>
          </a:p>
          <a:p>
            <a:pPr algn="r"/>
            <a:r>
              <a:rPr lang="ar-IQ" sz="2000" b="1" dirty="0" smtClean="0">
                <a:solidFill>
                  <a:schemeClr val="tx1"/>
                </a:solidFill>
              </a:rPr>
              <a:t>دورة الحياة : </a:t>
            </a:r>
          </a:p>
          <a:p>
            <a:pPr algn="r"/>
            <a:r>
              <a:rPr lang="ar-IQ" sz="2000" b="1" dirty="0" smtClean="0">
                <a:solidFill>
                  <a:schemeClr val="tx1"/>
                </a:solidFill>
              </a:rPr>
              <a:t>بعد</a:t>
            </a:r>
            <a:r>
              <a:rPr lang="ar-IQ" sz="2000" dirty="0" smtClean="0">
                <a:solidFill>
                  <a:schemeClr val="tx1"/>
                </a:solidFill>
              </a:rPr>
              <a:t> </a:t>
            </a:r>
            <a:r>
              <a:rPr lang="ar-IQ" sz="2000" dirty="0" err="1" smtClean="0">
                <a:solidFill>
                  <a:schemeClr val="tx1"/>
                </a:solidFill>
              </a:rPr>
              <a:t>التزواج</a:t>
            </a:r>
            <a:r>
              <a:rPr lang="ar-IQ" sz="2000" dirty="0" smtClean="0">
                <a:solidFill>
                  <a:schemeClr val="tx1"/>
                </a:solidFill>
              </a:rPr>
              <a:t> تضع الاناث بيضها فرديا في داخل نفق مائل في نسيج الخوصة متوسط  عدد البيض الذي تضعه الانثى الواحدة 100 بيضة . يفقس البيض ليعطي حوريات تعيش ( 47 – 50 )يوما بعدها تتحول الى  حشرة كاملة . تفرز الحوريات بعد اسبوع واحد من ظهورها مادة الدبس وبعد ثلاثة اسابيع تصبح قطرات الدبس كروية الشكل داكنة اللون لزجة القوام  .وتفضل العيش في الاماكن الظليلة من النخلة .</a:t>
            </a:r>
          </a:p>
          <a:p>
            <a:pPr algn="r"/>
            <a:r>
              <a:rPr lang="ar-IQ" sz="2000" b="1" dirty="0" smtClean="0">
                <a:solidFill>
                  <a:schemeClr val="tx1"/>
                </a:solidFill>
              </a:rPr>
              <a:t>الضرر :</a:t>
            </a:r>
          </a:p>
          <a:p>
            <a:pPr algn="r"/>
            <a:r>
              <a:rPr lang="ar-IQ" sz="2000" dirty="0" smtClean="0">
                <a:solidFill>
                  <a:schemeClr val="tx1"/>
                </a:solidFill>
              </a:rPr>
              <a:t>تمتص الحوريات والكاملات العصارة النباتية مسببة ضعف النخلة وقلة انتاجها . كما ان النفق الذي تصنعه الانثى على الخوصة يسبب موت انسجة الخوصة والمنطقة المحيطة بها . تساعد المادة </a:t>
            </a:r>
            <a:r>
              <a:rPr lang="ar-IQ" sz="2000" dirty="0" err="1" smtClean="0">
                <a:solidFill>
                  <a:schemeClr val="tx1"/>
                </a:solidFill>
              </a:rPr>
              <a:t>الدبسية</a:t>
            </a:r>
            <a:r>
              <a:rPr lang="ar-IQ" sz="2000" dirty="0" smtClean="0">
                <a:solidFill>
                  <a:schemeClr val="tx1"/>
                </a:solidFill>
              </a:rPr>
              <a:t> التي تفرزها الحوريات على اصابة الخوص بفطريات العفن الاسود وتراكم الاتربة على هذه المادة مما يؤدي الى سد الثغور على الخوصة ويعطل عملية البناء الضوئي . </a:t>
            </a:r>
            <a:endParaRPr lang="ar-SA" sz="2000" dirty="0">
              <a:solidFill>
                <a:schemeClr val="tx1"/>
              </a:solidFill>
            </a:endParaRPr>
          </a:p>
        </p:txBody>
      </p:sp>
    </p:spTree>
    <p:extLst>
      <p:ext uri="{BB962C8B-B14F-4D97-AF65-F5344CB8AC3E}">
        <p14:creationId xmlns:p14="http://schemas.microsoft.com/office/powerpoint/2010/main" val="836120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32230"/>
            <a:ext cx="7772400" cy="725714"/>
          </a:xfrm>
        </p:spPr>
        <p:txBody>
          <a:bodyPr>
            <a:normAutofit/>
          </a:bodyPr>
          <a:lstStyle/>
          <a:p>
            <a:pPr algn="r"/>
            <a:r>
              <a:rPr lang="ar-IQ" sz="3200" dirty="0" smtClean="0"/>
              <a:t>المكافحة</a:t>
            </a:r>
            <a:endParaRPr lang="ar-SA" sz="3200" dirty="0"/>
          </a:p>
        </p:txBody>
      </p:sp>
      <p:sp>
        <p:nvSpPr>
          <p:cNvPr id="3" name="عنوان فرعي 2"/>
          <p:cNvSpPr>
            <a:spLocks noGrp="1"/>
          </p:cNvSpPr>
          <p:nvPr>
            <p:ph type="subTitle" idx="1"/>
          </p:nvPr>
        </p:nvSpPr>
        <p:spPr>
          <a:xfrm>
            <a:off x="152400" y="914399"/>
            <a:ext cx="8773886" cy="5849257"/>
          </a:xfrm>
        </p:spPr>
        <p:txBody>
          <a:bodyPr>
            <a:normAutofit/>
          </a:bodyPr>
          <a:lstStyle/>
          <a:p>
            <a:pPr algn="r">
              <a:lnSpc>
                <a:spcPct val="150000"/>
              </a:lnSpc>
            </a:pPr>
            <a:r>
              <a:rPr lang="ar-IQ" sz="2000" dirty="0" smtClean="0">
                <a:solidFill>
                  <a:schemeClr val="tx1"/>
                </a:solidFill>
              </a:rPr>
              <a:t>1- يكافح الدوباس برش الاشجار في شهر ايار بمادة النوكوز 50% مستحلب مركز </a:t>
            </a:r>
          </a:p>
          <a:p>
            <a:pPr algn="r">
              <a:lnSpc>
                <a:spcPct val="150000"/>
              </a:lnSpc>
            </a:pPr>
            <a:r>
              <a:rPr lang="ar-IQ" sz="2000" dirty="0" smtClean="0">
                <a:solidFill>
                  <a:schemeClr val="tx1"/>
                </a:solidFill>
              </a:rPr>
              <a:t>2- الرش بمبيد ملاثيون 50 % </a:t>
            </a:r>
          </a:p>
          <a:p>
            <a:pPr algn="r">
              <a:lnSpc>
                <a:spcPct val="150000"/>
              </a:lnSpc>
            </a:pPr>
            <a:r>
              <a:rPr lang="ar-IQ" sz="2000" dirty="0" smtClean="0">
                <a:solidFill>
                  <a:schemeClr val="tx1"/>
                </a:solidFill>
              </a:rPr>
              <a:t>3- استخدام المفترسات  مثل ابو العيد ذو السبع نقط ، ابو العيد ذو الاحد عشر نقطة ، ابو العيد الاحمر</a:t>
            </a:r>
            <a:endParaRPr lang="ar-SA" sz="2000" dirty="0">
              <a:solidFill>
                <a:schemeClr val="tx1"/>
              </a:solidFill>
            </a:endParaRPr>
          </a:p>
        </p:txBody>
      </p:sp>
    </p:spTree>
    <p:extLst>
      <p:ext uri="{BB962C8B-B14F-4D97-AF65-F5344CB8AC3E}">
        <p14:creationId xmlns:p14="http://schemas.microsoft.com/office/powerpoint/2010/main" val="662592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03201"/>
            <a:ext cx="7772400" cy="939799"/>
          </a:xfrm>
        </p:spPr>
        <p:txBody>
          <a:bodyPr>
            <a:normAutofit fontScale="90000"/>
          </a:bodyPr>
          <a:lstStyle/>
          <a:p>
            <a:pPr algn="r"/>
            <a:r>
              <a:rPr lang="ar-IQ" sz="3200" dirty="0" smtClean="0"/>
              <a:t>3- حشرة حميرة النخيل </a:t>
            </a:r>
            <a:r>
              <a:rPr lang="en-US" sz="3200" i="1" dirty="0" err="1" smtClean="0"/>
              <a:t>Batrachedra</a:t>
            </a:r>
            <a:r>
              <a:rPr lang="en-US" sz="3200" i="1" dirty="0" smtClean="0"/>
              <a:t>  </a:t>
            </a:r>
            <a:r>
              <a:rPr lang="en-US" sz="3200" i="1" dirty="0" err="1" smtClean="0"/>
              <a:t>amydraula</a:t>
            </a:r>
            <a:r>
              <a:rPr lang="en-US" sz="3200" i="1" dirty="0" smtClean="0"/>
              <a:t>  </a:t>
            </a:r>
            <a:br>
              <a:rPr lang="en-US" sz="3200" i="1" dirty="0" smtClean="0"/>
            </a:br>
            <a:r>
              <a:rPr lang="en-US" sz="3200" dirty="0" smtClean="0"/>
              <a:t>Order</a:t>
            </a:r>
            <a:r>
              <a:rPr lang="en-US" sz="3200" i="1" dirty="0" smtClean="0"/>
              <a:t> : </a:t>
            </a:r>
            <a:r>
              <a:rPr lang="en-US" sz="3200" dirty="0" smtClean="0"/>
              <a:t>Lepidoptera</a:t>
            </a:r>
            <a:r>
              <a:rPr lang="en-US" sz="3200" i="1" dirty="0" smtClean="0"/>
              <a:t>                                            </a:t>
            </a:r>
            <a:endParaRPr lang="ar-SA" sz="3200" i="1" dirty="0"/>
          </a:p>
        </p:txBody>
      </p:sp>
      <p:sp>
        <p:nvSpPr>
          <p:cNvPr id="3" name="عنوان فرعي 2"/>
          <p:cNvSpPr>
            <a:spLocks noGrp="1"/>
          </p:cNvSpPr>
          <p:nvPr>
            <p:ph type="subTitle" idx="1"/>
          </p:nvPr>
        </p:nvSpPr>
        <p:spPr>
          <a:xfrm>
            <a:off x="188686" y="1371600"/>
            <a:ext cx="8781143" cy="5334000"/>
          </a:xfrm>
        </p:spPr>
        <p:txBody>
          <a:bodyPr>
            <a:normAutofit/>
          </a:bodyPr>
          <a:lstStyle/>
          <a:p>
            <a:pPr algn="r"/>
            <a:r>
              <a:rPr lang="ar-IQ" sz="2000" dirty="0" smtClean="0">
                <a:solidFill>
                  <a:schemeClr val="tx1"/>
                </a:solidFill>
              </a:rPr>
              <a:t>تنتشر في جميع مناطق زراعة النخيل العالم وتهاجم جميع اصناف النخيل الموجودة في منطقة الاصابة . </a:t>
            </a:r>
          </a:p>
          <a:p>
            <a:pPr algn="r"/>
            <a:r>
              <a:rPr lang="ar-IQ" sz="2000" b="1" dirty="0" smtClean="0">
                <a:solidFill>
                  <a:schemeClr val="tx1"/>
                </a:solidFill>
              </a:rPr>
              <a:t>دورة الحياة : </a:t>
            </a:r>
          </a:p>
          <a:p>
            <a:pPr algn="r"/>
            <a:r>
              <a:rPr lang="ar-IQ" sz="2000" dirty="0" smtClean="0">
                <a:solidFill>
                  <a:schemeClr val="tx1"/>
                </a:solidFill>
              </a:rPr>
              <a:t>تبدا الكاملات بالظهور في نيسان وتضع البيض فرديا على الثمار والشماريخ ، يفقس البيض بعد حوالي اسبوع وتزحف اليرقات على الثمار </a:t>
            </a:r>
            <a:r>
              <a:rPr lang="ar-IQ" sz="2000" dirty="0" smtClean="0">
                <a:solidFill>
                  <a:schemeClr val="tx1"/>
                </a:solidFill>
              </a:rPr>
              <a:t>ناسجه </a:t>
            </a:r>
            <a:r>
              <a:rPr lang="ar-IQ" sz="2000" dirty="0" smtClean="0">
                <a:solidFill>
                  <a:schemeClr val="tx1"/>
                </a:solidFill>
              </a:rPr>
              <a:t>خيوطا حريرية تربط الثمرة بالشمروخ ثم تحفر في الثمرة بجوار قمعها ثقبا صغيرا حيث تتغذى على منطقة محددة من اللب ثم تنتقل بعد ذلك لتحفر في ثمرة اخرى يرقات الجيل الثالث  </a:t>
            </a:r>
            <a:r>
              <a:rPr lang="ar-IQ" sz="2000" dirty="0" smtClean="0">
                <a:solidFill>
                  <a:schemeClr val="tx1"/>
                </a:solidFill>
              </a:rPr>
              <a:t>فأنها </a:t>
            </a:r>
            <a:r>
              <a:rPr lang="ar-IQ" sz="2000" dirty="0" smtClean="0">
                <a:solidFill>
                  <a:schemeClr val="tx1"/>
                </a:solidFill>
              </a:rPr>
              <a:t>تدخل في طور سبات اثناء الخريف والشتاء وتتحول الى عذراء في الربيع التالي ويستغرق طور </a:t>
            </a:r>
            <a:r>
              <a:rPr lang="ar-IQ" sz="2000" dirty="0" smtClean="0">
                <a:solidFill>
                  <a:schemeClr val="tx1"/>
                </a:solidFill>
              </a:rPr>
              <a:t>العذراء </a:t>
            </a:r>
            <a:r>
              <a:rPr lang="ar-IQ" sz="2000" dirty="0" smtClean="0">
                <a:solidFill>
                  <a:schemeClr val="tx1"/>
                </a:solidFill>
              </a:rPr>
              <a:t>حوالي اسبوعين تخرج بعدها الحشرة الكاملة . للحشرة ثلاثة اجيال في السنة .</a:t>
            </a:r>
          </a:p>
          <a:p>
            <a:pPr algn="r"/>
            <a:r>
              <a:rPr lang="ar-IQ" sz="2000" b="1" dirty="0" smtClean="0">
                <a:solidFill>
                  <a:schemeClr val="tx1"/>
                </a:solidFill>
              </a:rPr>
              <a:t>الضرر :</a:t>
            </a:r>
          </a:p>
          <a:p>
            <a:pPr algn="r"/>
            <a:r>
              <a:rPr lang="ar-IQ" sz="2000" dirty="0" smtClean="0">
                <a:solidFill>
                  <a:schemeClr val="tx1"/>
                </a:solidFill>
              </a:rPr>
              <a:t>تحفر اليرقة ثقبا صغيرا في محل قرب القمع ونادرا في قمع الثمرة نفسه . ثم تتغذى على النواة الطرية والانسجة المحيطة بالنواة ونتيجة لتغذي اليرقة على هذه الانسجة التي تزود الثمرة بالماء والمواد الغذائية يقف نمو الثمرة المصابة وتجف تدريجيا وتتحول الى اللون الاحمر الفاتح . لذا سميت بالحميرة . </a:t>
            </a:r>
          </a:p>
          <a:p>
            <a:pPr algn="r"/>
            <a:r>
              <a:rPr lang="ar-IQ" sz="2000" dirty="0" smtClean="0">
                <a:solidFill>
                  <a:schemeClr val="tx1"/>
                </a:solidFill>
              </a:rPr>
              <a:t>نسبة الاصابة في العراق في العراق </a:t>
            </a:r>
            <a:r>
              <a:rPr lang="ar-IQ" sz="2000" dirty="0" smtClean="0">
                <a:solidFill>
                  <a:schemeClr val="tx1"/>
                </a:solidFill>
              </a:rPr>
              <a:t>ما بين </a:t>
            </a:r>
            <a:r>
              <a:rPr lang="ar-IQ" sz="2000" dirty="0" smtClean="0">
                <a:solidFill>
                  <a:schemeClr val="tx1"/>
                </a:solidFill>
              </a:rPr>
              <a:t>69 – 100 % في بعض  السنين في البصرة . </a:t>
            </a:r>
          </a:p>
          <a:p>
            <a:pPr algn="r"/>
            <a:r>
              <a:rPr lang="ar-IQ" sz="2000" b="1" dirty="0" smtClean="0">
                <a:solidFill>
                  <a:schemeClr val="tx1"/>
                </a:solidFill>
              </a:rPr>
              <a:t>المكافحة :</a:t>
            </a:r>
          </a:p>
          <a:p>
            <a:pPr algn="r"/>
            <a:r>
              <a:rPr lang="ar-IQ" sz="2000" dirty="0" smtClean="0">
                <a:solidFill>
                  <a:schemeClr val="tx1"/>
                </a:solidFill>
              </a:rPr>
              <a:t>رشا بالطائرات في بداية ايار وحزيران بمبيد اكتلك ، ملاثيون ، </a:t>
            </a:r>
            <a:r>
              <a:rPr lang="ar-IQ" sz="2000" dirty="0" err="1" smtClean="0">
                <a:solidFill>
                  <a:schemeClr val="tx1"/>
                </a:solidFill>
              </a:rPr>
              <a:t>نوكوز</a:t>
            </a:r>
            <a:r>
              <a:rPr lang="ar-IQ" sz="2000" dirty="0" smtClean="0">
                <a:solidFill>
                  <a:schemeClr val="tx1"/>
                </a:solidFill>
              </a:rPr>
              <a:t> </a:t>
            </a:r>
            <a:endParaRPr lang="ar-SA" sz="2000" dirty="0">
              <a:solidFill>
                <a:schemeClr val="tx1"/>
              </a:solidFill>
            </a:endParaRPr>
          </a:p>
        </p:txBody>
      </p:sp>
    </p:spTree>
    <p:extLst>
      <p:ext uri="{BB962C8B-B14F-4D97-AF65-F5344CB8AC3E}">
        <p14:creationId xmlns:p14="http://schemas.microsoft.com/office/powerpoint/2010/main" val="1253578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04801"/>
            <a:ext cx="7772400" cy="1752599"/>
          </a:xfrm>
        </p:spPr>
        <p:txBody>
          <a:bodyPr>
            <a:normAutofit/>
          </a:bodyPr>
          <a:lstStyle/>
          <a:p>
            <a:pPr algn="r"/>
            <a:r>
              <a:rPr lang="ar-IQ" sz="2800" dirty="0" smtClean="0"/>
              <a:t>حفار ساق النخيل </a:t>
            </a:r>
            <a:r>
              <a:rPr lang="en-US" sz="2800" i="1" dirty="0" err="1" smtClean="0"/>
              <a:t>Jebusaea</a:t>
            </a:r>
            <a:r>
              <a:rPr lang="en-US" sz="2800" i="1" dirty="0" smtClean="0"/>
              <a:t>  </a:t>
            </a:r>
            <a:r>
              <a:rPr lang="en-US" sz="2800" i="1" dirty="0" err="1" smtClean="0"/>
              <a:t>hammerschmidti</a:t>
            </a:r>
            <a:r>
              <a:rPr lang="en-US" sz="2800" i="1" dirty="0" smtClean="0"/>
              <a:t>    </a:t>
            </a:r>
            <a:r>
              <a:rPr lang="en-US" sz="2800" dirty="0" smtClean="0"/>
              <a:t/>
            </a:r>
            <a:br>
              <a:rPr lang="en-US" sz="2800" dirty="0" smtClean="0"/>
            </a:br>
            <a:r>
              <a:rPr lang="en-US" sz="2800" dirty="0" smtClean="0"/>
              <a:t>Order : </a:t>
            </a:r>
            <a:r>
              <a:rPr lang="en-US" sz="2800" dirty="0" err="1" smtClean="0"/>
              <a:t>Coleoptera</a:t>
            </a:r>
            <a:r>
              <a:rPr lang="en-US" sz="2800" dirty="0" smtClean="0"/>
              <a:t>                                            </a:t>
            </a:r>
            <a:endParaRPr lang="ar-SA" sz="2800" dirty="0"/>
          </a:p>
        </p:txBody>
      </p:sp>
      <p:sp>
        <p:nvSpPr>
          <p:cNvPr id="3" name="عنوان فرعي 2"/>
          <p:cNvSpPr>
            <a:spLocks noGrp="1"/>
          </p:cNvSpPr>
          <p:nvPr>
            <p:ph type="subTitle" idx="1"/>
          </p:nvPr>
        </p:nvSpPr>
        <p:spPr>
          <a:xfrm>
            <a:off x="304800" y="2209800"/>
            <a:ext cx="8877300" cy="4495800"/>
          </a:xfrm>
        </p:spPr>
        <p:txBody>
          <a:bodyPr>
            <a:normAutofit/>
          </a:bodyPr>
          <a:lstStyle/>
          <a:p>
            <a:pPr algn="r"/>
            <a:r>
              <a:rPr lang="ar-IQ" sz="2400" dirty="0" smtClean="0">
                <a:solidFill>
                  <a:schemeClr val="tx1"/>
                </a:solidFill>
              </a:rPr>
              <a:t>تنتشر الحشرة في العراق وخاصة في محافظة البصرة وتعد من الحشرات الاقتصادية المهمة التي تصيب اشجار النخيل في العراق . </a:t>
            </a:r>
          </a:p>
          <a:p>
            <a:pPr algn="r"/>
            <a:r>
              <a:rPr lang="ar-IQ" sz="2400" b="1" dirty="0" smtClean="0">
                <a:solidFill>
                  <a:schemeClr val="tx1"/>
                </a:solidFill>
              </a:rPr>
              <a:t>دورة الحياة : </a:t>
            </a:r>
          </a:p>
          <a:p>
            <a:pPr algn="r"/>
            <a:r>
              <a:rPr lang="ar-IQ" sz="2400" dirty="0" smtClean="0">
                <a:solidFill>
                  <a:schemeClr val="tx1"/>
                </a:solidFill>
              </a:rPr>
              <a:t>يبدا نشاط الحشرات الكاملة في ايار وبعد التزاوج تبدا الاناث في وضع البيض في حزيران وذلك فرديا بين قواعد السعف والساق او على الساق نفسه بعيدا عن راس النخلة . يفقس البيض لعد حوالي اسبوعين وتخرج اليرقات لتثقب قواعد السعف ومنها الى الساق حيث تحفر فيها انفاق عديدة كبيرة الحجم داخل الساق . وعند الشتاء تسكن اليرقات داخل انفاق حتى فصل الربيع ثم تتحول الى عذراء وتخرج الكاملة بعد حوالي 3 اسابيع . </a:t>
            </a:r>
            <a:endParaRPr lang="ar-SA" sz="2400" dirty="0">
              <a:solidFill>
                <a:schemeClr val="tx1"/>
              </a:solidFill>
            </a:endParaRPr>
          </a:p>
        </p:txBody>
      </p:sp>
    </p:spTree>
    <p:extLst>
      <p:ext uri="{BB962C8B-B14F-4D97-AF65-F5344CB8AC3E}">
        <p14:creationId xmlns:p14="http://schemas.microsoft.com/office/powerpoint/2010/main" val="4277916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28601"/>
            <a:ext cx="7772400" cy="838199"/>
          </a:xfrm>
        </p:spPr>
        <p:txBody>
          <a:bodyPr/>
          <a:lstStyle/>
          <a:p>
            <a:pPr algn="r"/>
            <a:r>
              <a:rPr lang="ar-IQ" sz="2800" dirty="0" smtClean="0"/>
              <a:t>الضرر</a:t>
            </a:r>
            <a:r>
              <a:rPr lang="ar-IQ" dirty="0" smtClean="0"/>
              <a:t> </a:t>
            </a:r>
            <a:endParaRPr lang="ar-SA" dirty="0"/>
          </a:p>
        </p:txBody>
      </p:sp>
      <p:sp>
        <p:nvSpPr>
          <p:cNvPr id="3" name="عنوان فرعي 2"/>
          <p:cNvSpPr>
            <a:spLocks noGrp="1"/>
          </p:cNvSpPr>
          <p:nvPr>
            <p:ph type="subTitle" idx="1"/>
          </p:nvPr>
        </p:nvSpPr>
        <p:spPr>
          <a:xfrm>
            <a:off x="272955" y="1066800"/>
            <a:ext cx="8570793" cy="5562600"/>
          </a:xfrm>
        </p:spPr>
        <p:txBody>
          <a:bodyPr>
            <a:normAutofit/>
          </a:bodyPr>
          <a:lstStyle/>
          <a:p>
            <a:pPr algn="r">
              <a:lnSpc>
                <a:spcPct val="150000"/>
              </a:lnSpc>
            </a:pPr>
            <a:r>
              <a:rPr lang="ar-IQ" sz="2000" dirty="0" smtClean="0">
                <a:solidFill>
                  <a:schemeClr val="tx1"/>
                </a:solidFill>
              </a:rPr>
              <a:t>تحفر اليرقات في الكرب والساق فتتمزق الانسجة النباتية مسببة ضعف النخلة وقلة انتاجها وتهاجم اليرقات راس النخلة بصورة رئيسية وتضع داخل الجذع انفاقا طولية مسدودة الطرفين ويرتفع عدد الانفاق بازدياد عدد اليرقات . فضلا عن الافرازات الصمغية الناشئة عن حفر اليرقات . وتكون النتيجة النهائية موت النخلة المصابة تصل نسبة الاصابة ( 53 - 77)% . </a:t>
            </a:r>
          </a:p>
          <a:p>
            <a:pPr algn="r">
              <a:lnSpc>
                <a:spcPct val="150000"/>
              </a:lnSpc>
            </a:pPr>
            <a:r>
              <a:rPr lang="ar-IQ" sz="2000" b="1" dirty="0" smtClean="0">
                <a:solidFill>
                  <a:schemeClr val="tx1"/>
                </a:solidFill>
              </a:rPr>
              <a:t>المكافحة : </a:t>
            </a:r>
          </a:p>
          <a:p>
            <a:pPr algn="r">
              <a:lnSpc>
                <a:spcPct val="150000"/>
              </a:lnSpc>
            </a:pPr>
            <a:r>
              <a:rPr lang="ar-IQ" sz="2000" dirty="0" smtClean="0">
                <a:solidFill>
                  <a:schemeClr val="tx1"/>
                </a:solidFill>
              </a:rPr>
              <a:t>1- تجري المكافحة بنثر </a:t>
            </a:r>
            <a:r>
              <a:rPr lang="ar-IQ" sz="2000" dirty="0" err="1" smtClean="0">
                <a:solidFill>
                  <a:schemeClr val="tx1"/>
                </a:solidFill>
              </a:rPr>
              <a:t>الديازينون</a:t>
            </a:r>
            <a:r>
              <a:rPr lang="ar-IQ" sz="2000" dirty="0" smtClean="0">
                <a:solidFill>
                  <a:schemeClr val="tx1"/>
                </a:solidFill>
              </a:rPr>
              <a:t> المحبب 10 % في قلب النخلة </a:t>
            </a:r>
          </a:p>
          <a:p>
            <a:pPr algn="r">
              <a:lnSpc>
                <a:spcPct val="150000"/>
              </a:lnSpc>
            </a:pPr>
            <a:r>
              <a:rPr lang="ar-IQ" sz="2000" dirty="0" smtClean="0">
                <a:solidFill>
                  <a:schemeClr val="tx1"/>
                </a:solidFill>
              </a:rPr>
              <a:t>2- استعمال النمل الابيض التابع لعائلة </a:t>
            </a:r>
            <a:r>
              <a:rPr lang="en-US" sz="2000" dirty="0" err="1" smtClean="0">
                <a:solidFill>
                  <a:schemeClr val="tx1"/>
                </a:solidFill>
              </a:rPr>
              <a:t>Formicidae</a:t>
            </a:r>
            <a:r>
              <a:rPr lang="en-US" sz="2000" dirty="0" smtClean="0">
                <a:solidFill>
                  <a:schemeClr val="tx1"/>
                </a:solidFill>
              </a:rPr>
              <a:t> </a:t>
            </a:r>
            <a:endParaRPr lang="ar-IQ" sz="2000" dirty="0" smtClean="0">
              <a:solidFill>
                <a:schemeClr val="tx1"/>
              </a:solidFill>
            </a:endParaRPr>
          </a:p>
          <a:p>
            <a:pPr algn="r">
              <a:lnSpc>
                <a:spcPct val="150000"/>
              </a:lnSpc>
            </a:pPr>
            <a:r>
              <a:rPr lang="ar-IQ" sz="2000" dirty="0" smtClean="0">
                <a:solidFill>
                  <a:schemeClr val="tx1"/>
                </a:solidFill>
              </a:rPr>
              <a:t>3- رش معلق من ابواغ الفطر </a:t>
            </a:r>
            <a:r>
              <a:rPr lang="en-US" sz="2000" i="1" dirty="0" err="1" smtClean="0">
                <a:solidFill>
                  <a:schemeClr val="tx1"/>
                </a:solidFill>
              </a:rPr>
              <a:t>Beaveria</a:t>
            </a:r>
            <a:r>
              <a:rPr lang="en-US" sz="2000" i="1" dirty="0" smtClean="0">
                <a:solidFill>
                  <a:schemeClr val="tx1"/>
                </a:solidFill>
              </a:rPr>
              <a:t>   </a:t>
            </a:r>
            <a:r>
              <a:rPr lang="en-US" sz="2000" i="1" dirty="0" err="1" smtClean="0">
                <a:solidFill>
                  <a:schemeClr val="tx1"/>
                </a:solidFill>
              </a:rPr>
              <a:t>bassiana</a:t>
            </a:r>
            <a:r>
              <a:rPr lang="en-US" sz="2000" i="1" dirty="0" smtClean="0">
                <a:solidFill>
                  <a:schemeClr val="tx1"/>
                </a:solidFill>
              </a:rPr>
              <a:t>  </a:t>
            </a:r>
            <a:r>
              <a:rPr lang="ar-IQ" sz="2000" i="1" dirty="0" smtClean="0">
                <a:solidFill>
                  <a:schemeClr val="tx1"/>
                </a:solidFill>
              </a:rPr>
              <a:t> </a:t>
            </a:r>
            <a:endParaRPr lang="ar-SA" sz="2000" i="1" dirty="0">
              <a:solidFill>
                <a:schemeClr val="tx1"/>
              </a:solidFill>
            </a:endParaRPr>
          </a:p>
        </p:txBody>
      </p:sp>
    </p:spTree>
    <p:extLst>
      <p:ext uri="{BB962C8B-B14F-4D97-AF65-F5344CB8AC3E}">
        <p14:creationId xmlns:p14="http://schemas.microsoft.com/office/powerpoint/2010/main" val="1193884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1001"/>
            <a:ext cx="7772400" cy="2133599"/>
          </a:xfrm>
        </p:spPr>
        <p:txBody>
          <a:bodyPr>
            <a:normAutofit/>
          </a:bodyPr>
          <a:lstStyle/>
          <a:p>
            <a:pPr algn="r"/>
            <a:r>
              <a:rPr lang="ar-IQ" sz="2800" dirty="0" err="1" smtClean="0"/>
              <a:t>حفارعذق</a:t>
            </a:r>
            <a:r>
              <a:rPr lang="ar-IQ" sz="2800" dirty="0" smtClean="0"/>
              <a:t> النخيل </a:t>
            </a:r>
            <a:r>
              <a:rPr lang="en-US" sz="2800" i="1" dirty="0" err="1" smtClean="0"/>
              <a:t>Oryctes</a:t>
            </a:r>
            <a:r>
              <a:rPr lang="en-US" sz="2800" i="1" dirty="0" smtClean="0"/>
              <a:t>  </a:t>
            </a:r>
            <a:r>
              <a:rPr lang="en-US" sz="2800" i="1" dirty="0" err="1" smtClean="0"/>
              <a:t>elegans</a:t>
            </a:r>
            <a:r>
              <a:rPr lang="en-US" sz="2800" i="1" dirty="0" smtClean="0"/>
              <a:t>                </a:t>
            </a:r>
            <a:r>
              <a:rPr lang="ar-IQ" sz="2800" i="1" dirty="0" smtClean="0"/>
              <a:t> </a:t>
            </a:r>
            <a:r>
              <a:rPr lang="ar-IQ" sz="2800" dirty="0" smtClean="0"/>
              <a:t/>
            </a:r>
            <a:br>
              <a:rPr lang="ar-IQ" sz="2800" dirty="0" smtClean="0"/>
            </a:br>
            <a:r>
              <a:rPr lang="en-US" sz="2800" dirty="0" smtClean="0"/>
              <a:t>Order : </a:t>
            </a:r>
            <a:r>
              <a:rPr lang="en-US" sz="2800" dirty="0" err="1" smtClean="0"/>
              <a:t>Coleoptera</a:t>
            </a:r>
            <a:r>
              <a:rPr lang="en-US" sz="2800" dirty="0" smtClean="0"/>
              <a:t>                                   </a:t>
            </a:r>
            <a:endParaRPr lang="ar-SA" sz="2800" dirty="0"/>
          </a:p>
        </p:txBody>
      </p:sp>
      <p:sp>
        <p:nvSpPr>
          <p:cNvPr id="3" name="عنوان فرعي 2"/>
          <p:cNvSpPr>
            <a:spLocks noGrp="1"/>
          </p:cNvSpPr>
          <p:nvPr>
            <p:ph type="subTitle" idx="1"/>
          </p:nvPr>
        </p:nvSpPr>
        <p:spPr>
          <a:xfrm>
            <a:off x="381000" y="2057400"/>
            <a:ext cx="8642444" cy="4572001"/>
          </a:xfrm>
        </p:spPr>
        <p:txBody>
          <a:bodyPr/>
          <a:lstStyle/>
          <a:p>
            <a:pPr algn="r"/>
            <a:r>
              <a:rPr lang="ar-IQ" sz="2000" dirty="0" smtClean="0">
                <a:solidFill>
                  <a:schemeClr val="tx1"/>
                </a:solidFill>
              </a:rPr>
              <a:t>ينتشر</a:t>
            </a:r>
            <a:r>
              <a:rPr lang="ar-IQ" dirty="0" smtClean="0"/>
              <a:t> </a:t>
            </a:r>
            <a:r>
              <a:rPr lang="ar-IQ" sz="2000" dirty="0" err="1" smtClean="0">
                <a:solidFill>
                  <a:schemeClr val="tx1"/>
                </a:solidFill>
              </a:rPr>
              <a:t>حفارعذق</a:t>
            </a:r>
            <a:r>
              <a:rPr lang="ar-IQ" sz="2000" dirty="0" smtClean="0">
                <a:solidFill>
                  <a:schemeClr val="tx1"/>
                </a:solidFill>
              </a:rPr>
              <a:t> النخيل في اغلب مناطق النخيل بالعالم وهو اوسع انتشارا من حفار ساق النخيل وينتشر في جنوب العراق . </a:t>
            </a:r>
          </a:p>
          <a:p>
            <a:pPr algn="r"/>
            <a:r>
              <a:rPr lang="ar-IQ" sz="2000" b="1" dirty="0" smtClean="0">
                <a:solidFill>
                  <a:schemeClr val="tx1"/>
                </a:solidFill>
              </a:rPr>
              <a:t>دورة الحياة : </a:t>
            </a:r>
          </a:p>
          <a:p>
            <a:pPr algn="r"/>
            <a:r>
              <a:rPr lang="ar-IQ" sz="2000" b="1" dirty="0" smtClean="0">
                <a:solidFill>
                  <a:schemeClr val="tx1"/>
                </a:solidFill>
              </a:rPr>
              <a:t>تبدا</a:t>
            </a:r>
            <a:r>
              <a:rPr lang="ar-IQ" sz="2000" dirty="0" smtClean="0">
                <a:solidFill>
                  <a:schemeClr val="tx1"/>
                </a:solidFill>
              </a:rPr>
              <a:t> الكاملات بالظهور في اذار وتستمر الاصابة حتى تشرين الاول وتتغذى الكاملات على الجريد واعقاب السعف والعذوق مبتدئة من قاعدة العذق ومتجهة الى الشماريخ . وبعد التزاوج تضع الانثى بيضها في الانفاق التي تضعها على الجريد والكرب والجذوع المتساقطة او على النخيل الضعيف او الميت . يفقس البيض بعد ( 10 - 15)يوما وبعد الفقس تتغذى اليرقات على الانسجة النباتية المتحللة والرطبة ولاتتغذى على الانسجة الحية القوية . وتستمر اليرقات في تغذيتها الى ان يحل فصل الشتاء فتدخل في طور سكون حتى الربيع ثم تتحول الى عذراء وتخرج الكاملات خلال شهر اذار ونيسان لتعاود التغذية ووضع البيض . للحشرة جيل واحد في السنة .  </a:t>
            </a:r>
            <a:endParaRPr lang="ar-IQ" sz="2000" b="1" dirty="0" smtClean="0">
              <a:solidFill>
                <a:schemeClr val="tx1"/>
              </a:solidFill>
            </a:endParaRPr>
          </a:p>
          <a:p>
            <a:pPr algn="r"/>
            <a:endParaRPr lang="ar-SA" sz="2000" b="1" dirty="0">
              <a:solidFill>
                <a:schemeClr val="tx1"/>
              </a:solidFill>
            </a:endParaRPr>
          </a:p>
        </p:txBody>
      </p:sp>
    </p:spTree>
    <p:extLst>
      <p:ext uri="{BB962C8B-B14F-4D97-AF65-F5344CB8AC3E}">
        <p14:creationId xmlns:p14="http://schemas.microsoft.com/office/powerpoint/2010/main" val="1283942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04801"/>
            <a:ext cx="7772400" cy="896202"/>
          </a:xfrm>
        </p:spPr>
        <p:txBody>
          <a:bodyPr>
            <a:normAutofit/>
          </a:bodyPr>
          <a:lstStyle/>
          <a:p>
            <a:pPr algn="r"/>
            <a:r>
              <a:rPr lang="ar-IQ" sz="2800" dirty="0" smtClean="0"/>
              <a:t>الضرر</a:t>
            </a:r>
            <a:endParaRPr lang="ar-SA" sz="2800" dirty="0"/>
          </a:p>
        </p:txBody>
      </p:sp>
      <p:sp>
        <p:nvSpPr>
          <p:cNvPr id="3" name="عنوان فرعي 2"/>
          <p:cNvSpPr>
            <a:spLocks noGrp="1"/>
          </p:cNvSpPr>
          <p:nvPr>
            <p:ph type="subTitle" idx="1"/>
          </p:nvPr>
        </p:nvSpPr>
        <p:spPr>
          <a:xfrm>
            <a:off x="228600" y="990599"/>
            <a:ext cx="8686800" cy="5696803"/>
          </a:xfrm>
        </p:spPr>
        <p:txBody>
          <a:bodyPr>
            <a:normAutofit/>
          </a:bodyPr>
          <a:lstStyle/>
          <a:p>
            <a:pPr algn="r"/>
            <a:r>
              <a:rPr lang="ar-IQ" sz="2000" dirty="0" smtClean="0">
                <a:solidFill>
                  <a:schemeClr val="tx1"/>
                </a:solidFill>
              </a:rPr>
              <a:t>تسبب الكاملات واليرقات الضرر ، اذ تتغذى الكاملات على الاجزاء الحية من النخلة خاصة السعف القريب من قلب النخلة حيث تحفر قرب قاعدة السعفة على شكل نفق طولي يصل طوله حوالي 10 سم وعرضه بعرض السعفة مما يسبب انكسارها وقد تصاب عدة </a:t>
            </a:r>
            <a:r>
              <a:rPr lang="ar-IQ" sz="2000" dirty="0" err="1" smtClean="0">
                <a:solidFill>
                  <a:schemeClr val="tx1"/>
                </a:solidFill>
              </a:rPr>
              <a:t>سعفات</a:t>
            </a:r>
            <a:r>
              <a:rPr lang="ar-IQ" sz="2000" dirty="0" smtClean="0">
                <a:solidFill>
                  <a:schemeClr val="tx1"/>
                </a:solidFill>
              </a:rPr>
              <a:t> ضمن النخلة الواحدة مسببة تشوه شكل النخلة . اما اليرقات فتتغذى على المواد المتحللة واجزاء النخيل الرطبة في البستان او المستخدمة كمعابر على السواقي وتسبب التغذية تجاويف طويلة تصل في حالة الاصابة الشديدة الى مترين وبعرض قد يصل الى اكثر من نصف قطر الساق وتمتلئ هذه التجاويف ببراز ومخلفات تغذية اليرقة وهذه الاصابة تؤدي الى موت النخلة . </a:t>
            </a:r>
          </a:p>
          <a:p>
            <a:pPr algn="r"/>
            <a:r>
              <a:rPr lang="ar-IQ" sz="2000" b="1" dirty="0" smtClean="0">
                <a:solidFill>
                  <a:schemeClr val="tx1"/>
                </a:solidFill>
              </a:rPr>
              <a:t>المكافحة : </a:t>
            </a:r>
          </a:p>
          <a:p>
            <a:pPr algn="r"/>
            <a:r>
              <a:rPr lang="ar-IQ" sz="2000" dirty="0" smtClean="0">
                <a:solidFill>
                  <a:schemeClr val="tx1"/>
                </a:solidFill>
              </a:rPr>
              <a:t>1- تكافح كيميائيا باستخدام اكتلك </a:t>
            </a:r>
            <a:r>
              <a:rPr lang="ar-IQ" sz="2000" dirty="0" err="1" smtClean="0">
                <a:solidFill>
                  <a:schemeClr val="tx1"/>
                </a:solidFill>
              </a:rPr>
              <a:t>وملاثيون</a:t>
            </a:r>
            <a:r>
              <a:rPr lang="ar-IQ" sz="2000" dirty="0" smtClean="0">
                <a:solidFill>
                  <a:schemeClr val="tx1"/>
                </a:solidFill>
              </a:rPr>
              <a:t> </a:t>
            </a:r>
            <a:r>
              <a:rPr lang="ar-IQ" sz="2000" dirty="0" err="1" smtClean="0">
                <a:solidFill>
                  <a:schemeClr val="tx1"/>
                </a:solidFill>
              </a:rPr>
              <a:t>ونوكوز</a:t>
            </a:r>
            <a:r>
              <a:rPr lang="ar-IQ" sz="2000" dirty="0" smtClean="0">
                <a:solidFill>
                  <a:schemeClr val="tx1"/>
                </a:solidFill>
              </a:rPr>
              <a:t> </a:t>
            </a:r>
          </a:p>
          <a:p>
            <a:pPr algn="r"/>
            <a:r>
              <a:rPr lang="ar-IQ" sz="2000" dirty="0" smtClean="0">
                <a:solidFill>
                  <a:schemeClr val="tx1"/>
                </a:solidFill>
              </a:rPr>
              <a:t>2- الحلم متطفل يعود الى تحت رتبة </a:t>
            </a:r>
            <a:r>
              <a:rPr lang="en-US" sz="2000" dirty="0" err="1" smtClean="0">
                <a:solidFill>
                  <a:schemeClr val="tx1"/>
                </a:solidFill>
              </a:rPr>
              <a:t>Mesostigmata</a:t>
            </a:r>
            <a:r>
              <a:rPr lang="en-US" sz="2000" dirty="0" smtClean="0">
                <a:solidFill>
                  <a:schemeClr val="tx1"/>
                </a:solidFill>
              </a:rPr>
              <a:t>  </a:t>
            </a:r>
            <a:r>
              <a:rPr lang="ar-IQ" sz="2000" dirty="0" smtClean="0">
                <a:solidFill>
                  <a:schemeClr val="tx1"/>
                </a:solidFill>
              </a:rPr>
              <a:t> وجد متطفلا على اطوار الافة اذ تسبب ضمور البيض وكذلك موت اليرقات </a:t>
            </a:r>
            <a:r>
              <a:rPr lang="ar-IQ" sz="2000" dirty="0" err="1" smtClean="0">
                <a:solidFill>
                  <a:schemeClr val="tx1"/>
                </a:solidFill>
              </a:rPr>
              <a:t>والعذراى</a:t>
            </a:r>
            <a:r>
              <a:rPr lang="ar-IQ" sz="2000" dirty="0" smtClean="0">
                <a:solidFill>
                  <a:schemeClr val="tx1"/>
                </a:solidFill>
              </a:rPr>
              <a:t> والكاملات عند </a:t>
            </a:r>
            <a:r>
              <a:rPr lang="ar-IQ" sz="2000" smtClean="0">
                <a:solidFill>
                  <a:schemeClr val="tx1"/>
                </a:solidFill>
              </a:rPr>
              <a:t>اشتداد الاصابة . </a:t>
            </a:r>
            <a:endParaRPr lang="ar-SA" sz="2000" dirty="0">
              <a:solidFill>
                <a:schemeClr val="tx1"/>
              </a:solidFill>
            </a:endParaRPr>
          </a:p>
        </p:txBody>
      </p:sp>
    </p:spTree>
    <p:extLst>
      <p:ext uri="{BB962C8B-B14F-4D97-AF65-F5344CB8AC3E}">
        <p14:creationId xmlns:p14="http://schemas.microsoft.com/office/powerpoint/2010/main" val="1251611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04801"/>
            <a:ext cx="7772400" cy="914399"/>
          </a:xfrm>
        </p:spPr>
        <p:txBody>
          <a:bodyPr>
            <a:normAutofit/>
          </a:bodyPr>
          <a:lstStyle/>
          <a:p>
            <a:pPr algn="r"/>
            <a:r>
              <a:rPr lang="ar-IQ" sz="2800" b="1" dirty="0" smtClean="0"/>
              <a:t>اضرار الحشرات على النباتات </a:t>
            </a:r>
            <a:endParaRPr lang="ar-SA" sz="2800" b="1" dirty="0"/>
          </a:p>
        </p:txBody>
      </p:sp>
      <p:sp>
        <p:nvSpPr>
          <p:cNvPr id="3" name="عنوان فرعي 2"/>
          <p:cNvSpPr>
            <a:spLocks noGrp="1"/>
          </p:cNvSpPr>
          <p:nvPr>
            <p:ph type="subTitle" idx="1"/>
          </p:nvPr>
        </p:nvSpPr>
        <p:spPr>
          <a:xfrm>
            <a:off x="232229" y="1143000"/>
            <a:ext cx="8708571" cy="5562600"/>
          </a:xfrm>
        </p:spPr>
        <p:txBody>
          <a:bodyPr>
            <a:normAutofit/>
          </a:bodyPr>
          <a:lstStyle/>
          <a:p>
            <a:pPr algn="r"/>
            <a:r>
              <a:rPr lang="ar-IQ" sz="2000" dirty="0" smtClean="0">
                <a:solidFill>
                  <a:schemeClr val="tx1"/>
                </a:solidFill>
              </a:rPr>
              <a:t>1- تقرض الحشرات اجزاء النباتات كالأوراق والبراعم والازهار والاغصان والسيقان او الجذور وغيرها بواسطة اجزاء فمها القارضة كالجراد </a:t>
            </a:r>
          </a:p>
          <a:p>
            <a:pPr algn="r"/>
            <a:r>
              <a:rPr lang="ar-IQ" sz="2000" dirty="0" smtClean="0">
                <a:solidFill>
                  <a:schemeClr val="tx1"/>
                </a:solidFill>
              </a:rPr>
              <a:t>2- امتصاص عصارة النبات : بواسطة اجزاء الفم الثاقبة الماصة كما في حشرات  المن والقفازات </a:t>
            </a:r>
          </a:p>
          <a:p>
            <a:pPr algn="r"/>
            <a:r>
              <a:rPr lang="ar-IQ" sz="2000" dirty="0" smtClean="0">
                <a:solidFill>
                  <a:schemeClr val="tx1"/>
                </a:solidFill>
              </a:rPr>
              <a:t>3- حفر الاوراق والسيقان : كما في حفارات الاوراق والسيقان </a:t>
            </a:r>
          </a:p>
          <a:p>
            <a:pPr algn="r"/>
            <a:r>
              <a:rPr lang="ar-IQ" sz="2000" dirty="0" smtClean="0">
                <a:solidFill>
                  <a:schemeClr val="tx1"/>
                </a:solidFill>
              </a:rPr>
              <a:t>4- وضع البيض في اجزاء النبات مسببة سهولة انكسارها او تلوثها كما في حشرة السيكادا </a:t>
            </a:r>
          </a:p>
          <a:p>
            <a:pPr algn="r"/>
            <a:r>
              <a:rPr lang="ar-IQ" sz="2000" dirty="0" smtClean="0">
                <a:solidFill>
                  <a:schemeClr val="tx1"/>
                </a:solidFill>
              </a:rPr>
              <a:t>5- نقل مسببات بعض الامراض النباتية مثل الفطريات والبكتريا وغيرها </a:t>
            </a:r>
          </a:p>
          <a:p>
            <a:pPr algn="r"/>
            <a:r>
              <a:rPr lang="ar-IQ" sz="2000" b="1" dirty="0" smtClean="0">
                <a:solidFill>
                  <a:schemeClr val="tx1"/>
                </a:solidFill>
              </a:rPr>
              <a:t>منافع الحشرات </a:t>
            </a:r>
          </a:p>
          <a:p>
            <a:pPr algn="r"/>
            <a:r>
              <a:rPr lang="ar-IQ" sz="2000" b="1" dirty="0" smtClean="0">
                <a:solidFill>
                  <a:schemeClr val="tx1"/>
                </a:solidFill>
              </a:rPr>
              <a:t>1- </a:t>
            </a:r>
            <a:r>
              <a:rPr lang="ar-IQ" sz="2000" dirty="0" smtClean="0">
                <a:solidFill>
                  <a:schemeClr val="tx1"/>
                </a:solidFill>
              </a:rPr>
              <a:t>انتاج الحرير وبعض الاصباغ مثل الشيلاك </a:t>
            </a:r>
          </a:p>
          <a:p>
            <a:pPr algn="r"/>
            <a:r>
              <a:rPr lang="ar-IQ" sz="2000" b="1" dirty="0" smtClean="0">
                <a:solidFill>
                  <a:schemeClr val="tx1"/>
                </a:solidFill>
              </a:rPr>
              <a:t>2- </a:t>
            </a:r>
            <a:r>
              <a:rPr lang="ar-IQ" sz="2000" dirty="0" smtClean="0">
                <a:solidFill>
                  <a:schemeClr val="tx1"/>
                </a:solidFill>
              </a:rPr>
              <a:t>انتاج التورمات النباتية كالعفص </a:t>
            </a:r>
          </a:p>
          <a:p>
            <a:pPr algn="r"/>
            <a:r>
              <a:rPr lang="ar-IQ" sz="2000" b="1" dirty="0" smtClean="0">
                <a:solidFill>
                  <a:schemeClr val="tx1"/>
                </a:solidFill>
              </a:rPr>
              <a:t>3-</a:t>
            </a:r>
            <a:r>
              <a:rPr lang="ar-IQ" sz="2000" dirty="0" smtClean="0">
                <a:solidFill>
                  <a:schemeClr val="tx1"/>
                </a:solidFill>
              </a:rPr>
              <a:t>انتاج العسل والشمع ومن السما </a:t>
            </a:r>
          </a:p>
          <a:p>
            <a:pPr algn="r"/>
            <a:r>
              <a:rPr lang="ar-IQ" sz="2000" b="1" dirty="0" smtClean="0">
                <a:solidFill>
                  <a:schemeClr val="tx1"/>
                </a:solidFill>
              </a:rPr>
              <a:t>4-</a:t>
            </a:r>
            <a:r>
              <a:rPr lang="ar-IQ" sz="2000" dirty="0" smtClean="0">
                <a:solidFill>
                  <a:schemeClr val="tx1"/>
                </a:solidFill>
              </a:rPr>
              <a:t>تلقيح الازهار </a:t>
            </a:r>
          </a:p>
          <a:p>
            <a:pPr algn="r"/>
            <a:r>
              <a:rPr lang="ar-IQ" sz="2000" b="1" dirty="0" smtClean="0">
                <a:solidFill>
                  <a:schemeClr val="tx1"/>
                </a:solidFill>
              </a:rPr>
              <a:t>5-</a:t>
            </a:r>
            <a:r>
              <a:rPr lang="ar-IQ" sz="2000" dirty="0" smtClean="0">
                <a:solidFill>
                  <a:schemeClr val="tx1"/>
                </a:solidFill>
              </a:rPr>
              <a:t>مكافحة الحشرات الضارة والادغال </a:t>
            </a:r>
          </a:p>
          <a:p>
            <a:pPr algn="r"/>
            <a:r>
              <a:rPr lang="ar-IQ" sz="2000" b="1" dirty="0" smtClean="0">
                <a:solidFill>
                  <a:schemeClr val="tx1"/>
                </a:solidFill>
              </a:rPr>
              <a:t>6- </a:t>
            </a:r>
            <a:r>
              <a:rPr lang="ar-IQ" sz="2000" dirty="0" smtClean="0">
                <a:solidFill>
                  <a:schemeClr val="tx1"/>
                </a:solidFill>
              </a:rPr>
              <a:t>استخدام  بعض الحشرات في الابحاث العلمية كالوراثة كما في حشرة الدر وسفلا </a:t>
            </a:r>
          </a:p>
          <a:p>
            <a:pPr algn="r"/>
            <a:r>
              <a:rPr lang="ar-IQ" sz="2000" b="1" dirty="0" smtClean="0">
                <a:solidFill>
                  <a:schemeClr val="tx1"/>
                </a:solidFill>
              </a:rPr>
              <a:t>7- </a:t>
            </a:r>
            <a:r>
              <a:rPr lang="ar-IQ" sz="2000" dirty="0" smtClean="0">
                <a:solidFill>
                  <a:schemeClr val="tx1"/>
                </a:solidFill>
              </a:rPr>
              <a:t>استخدام بعض الحشرات كغذاء للطيور والاسماك او حتى الانسان </a:t>
            </a:r>
            <a:endParaRPr lang="ar-SA" sz="2000" b="1" dirty="0">
              <a:solidFill>
                <a:schemeClr val="tx1"/>
              </a:solidFill>
            </a:endParaRPr>
          </a:p>
        </p:txBody>
      </p:sp>
    </p:spTree>
    <p:extLst>
      <p:ext uri="{BB962C8B-B14F-4D97-AF65-F5344CB8AC3E}">
        <p14:creationId xmlns:p14="http://schemas.microsoft.com/office/powerpoint/2010/main" val="4246008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1001"/>
            <a:ext cx="7772400" cy="838199"/>
          </a:xfrm>
        </p:spPr>
        <p:txBody>
          <a:bodyPr>
            <a:normAutofit/>
          </a:bodyPr>
          <a:lstStyle/>
          <a:p>
            <a:pPr algn="r"/>
            <a:r>
              <a:rPr lang="ar-IQ" sz="3200" dirty="0" smtClean="0"/>
              <a:t>مميزات صف الحشرات </a:t>
            </a:r>
            <a:endParaRPr lang="ar-SA" sz="3200" dirty="0"/>
          </a:p>
        </p:txBody>
      </p:sp>
      <p:sp>
        <p:nvSpPr>
          <p:cNvPr id="3" name="عنوان فرعي 2"/>
          <p:cNvSpPr>
            <a:spLocks noGrp="1"/>
          </p:cNvSpPr>
          <p:nvPr>
            <p:ph type="subTitle" idx="1"/>
          </p:nvPr>
        </p:nvSpPr>
        <p:spPr>
          <a:xfrm>
            <a:off x="152400" y="1219200"/>
            <a:ext cx="8672286" cy="5471886"/>
          </a:xfrm>
        </p:spPr>
        <p:txBody>
          <a:bodyPr>
            <a:normAutofit/>
          </a:bodyPr>
          <a:lstStyle/>
          <a:p>
            <a:pPr algn="r">
              <a:lnSpc>
                <a:spcPct val="150000"/>
              </a:lnSpc>
            </a:pPr>
            <a:r>
              <a:rPr lang="ar-IQ" sz="2400" dirty="0" smtClean="0">
                <a:solidFill>
                  <a:schemeClr val="tx1"/>
                </a:solidFill>
              </a:rPr>
              <a:t>1- جسمها مقسم الى 3 مناطق واضحة : الراس والصدر والبطن وكل منها يتكون من حلقات مندمجة مع بعضها البعض اثناء النمو الجنيني كما في الراس ( 5 حلقات )والصد (3 حلقات )والبطن (11 حلقة )</a:t>
            </a:r>
          </a:p>
          <a:p>
            <a:pPr algn="r">
              <a:lnSpc>
                <a:spcPct val="150000"/>
              </a:lnSpc>
            </a:pPr>
            <a:r>
              <a:rPr lang="ar-IQ" sz="2400" dirty="0" smtClean="0">
                <a:solidFill>
                  <a:schemeClr val="tx1"/>
                </a:solidFill>
              </a:rPr>
              <a:t>2- له زوج واحد من اللوامس </a:t>
            </a:r>
          </a:p>
          <a:p>
            <a:pPr algn="r">
              <a:lnSpc>
                <a:spcPct val="150000"/>
              </a:lnSpc>
            </a:pPr>
            <a:r>
              <a:rPr lang="ar-IQ" sz="2400" dirty="0" smtClean="0">
                <a:solidFill>
                  <a:schemeClr val="tx1"/>
                </a:solidFill>
              </a:rPr>
              <a:t>3- لها 3 أزواج من الارجل </a:t>
            </a:r>
          </a:p>
          <a:p>
            <a:pPr algn="r">
              <a:lnSpc>
                <a:spcPct val="150000"/>
              </a:lnSpc>
            </a:pPr>
            <a:r>
              <a:rPr lang="ar-IQ" sz="2400" dirty="0" smtClean="0">
                <a:solidFill>
                  <a:schemeClr val="tx1"/>
                </a:solidFill>
              </a:rPr>
              <a:t>4- لها زوج او زوجين من الاجنحة او تكون معدومة الاجنحة </a:t>
            </a:r>
          </a:p>
          <a:p>
            <a:pPr algn="r">
              <a:lnSpc>
                <a:spcPct val="150000"/>
              </a:lnSpc>
            </a:pPr>
            <a:r>
              <a:rPr lang="ar-IQ" sz="2400" dirty="0" smtClean="0">
                <a:solidFill>
                  <a:schemeClr val="tx1"/>
                </a:solidFill>
              </a:rPr>
              <a:t>5- جهاز التنفس يتكون من قصبات وقصيبات هوائية تتخلل انسجة الجسم </a:t>
            </a:r>
          </a:p>
          <a:p>
            <a:pPr algn="r">
              <a:lnSpc>
                <a:spcPct val="150000"/>
              </a:lnSpc>
            </a:pPr>
            <a:r>
              <a:rPr lang="ar-IQ" sz="2400" dirty="0" smtClean="0">
                <a:solidFill>
                  <a:schemeClr val="tx1"/>
                </a:solidFill>
              </a:rPr>
              <a:t>6- تمتاز بظاهرة التشكل او التحول </a:t>
            </a:r>
            <a:r>
              <a:rPr lang="en-US" sz="2400" dirty="0" smtClean="0">
                <a:solidFill>
                  <a:schemeClr val="tx1"/>
                </a:solidFill>
              </a:rPr>
              <a:t>Metamorphosis  </a:t>
            </a:r>
            <a:r>
              <a:rPr lang="ar-IQ" sz="2400" dirty="0" smtClean="0">
                <a:solidFill>
                  <a:schemeClr val="tx1"/>
                </a:solidFill>
              </a:rPr>
              <a:t> </a:t>
            </a:r>
            <a:endParaRPr lang="ar-SA" sz="2400" dirty="0">
              <a:solidFill>
                <a:schemeClr val="tx1"/>
              </a:solidFill>
            </a:endParaRPr>
          </a:p>
        </p:txBody>
      </p:sp>
    </p:spTree>
    <p:extLst>
      <p:ext uri="{BB962C8B-B14F-4D97-AF65-F5344CB8AC3E}">
        <p14:creationId xmlns:p14="http://schemas.microsoft.com/office/powerpoint/2010/main" val="109523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1001"/>
            <a:ext cx="7772400" cy="914399"/>
          </a:xfrm>
        </p:spPr>
        <p:txBody>
          <a:bodyPr>
            <a:normAutofit/>
          </a:bodyPr>
          <a:lstStyle/>
          <a:p>
            <a:pPr algn="r"/>
            <a:r>
              <a:rPr lang="ar-IQ" sz="2800" b="1" dirty="0" smtClean="0"/>
              <a:t>الحشرات ذات الاضرار العامة </a:t>
            </a:r>
            <a:endParaRPr lang="ar-SA" sz="2800" b="1" dirty="0"/>
          </a:p>
        </p:txBody>
      </p:sp>
      <p:sp>
        <p:nvSpPr>
          <p:cNvPr id="3" name="عنوان فرعي 2"/>
          <p:cNvSpPr>
            <a:spLocks noGrp="1"/>
          </p:cNvSpPr>
          <p:nvPr>
            <p:ph type="subTitle" idx="1"/>
          </p:nvPr>
        </p:nvSpPr>
        <p:spPr>
          <a:xfrm>
            <a:off x="228601" y="1233714"/>
            <a:ext cx="8668656" cy="5395686"/>
          </a:xfrm>
        </p:spPr>
        <p:txBody>
          <a:bodyPr/>
          <a:lstStyle/>
          <a:p>
            <a:pPr algn="r"/>
            <a:r>
              <a:rPr lang="ar-IQ" b="1" dirty="0" smtClean="0"/>
              <a:t>1</a:t>
            </a:r>
            <a:r>
              <a:rPr lang="ar-IQ" b="1" dirty="0" smtClean="0">
                <a:solidFill>
                  <a:schemeClr val="tx1"/>
                </a:solidFill>
              </a:rPr>
              <a:t>- </a:t>
            </a:r>
            <a:r>
              <a:rPr lang="ar-IQ" b="1" dirty="0">
                <a:solidFill>
                  <a:schemeClr val="tx1"/>
                </a:solidFill>
              </a:rPr>
              <a:t>ا</a:t>
            </a:r>
            <a:r>
              <a:rPr lang="ar-IQ" b="1" dirty="0" smtClean="0">
                <a:solidFill>
                  <a:schemeClr val="tx1"/>
                </a:solidFill>
              </a:rPr>
              <a:t>لارضة </a:t>
            </a:r>
            <a:r>
              <a:rPr lang="en-US" sz="2800" b="1" i="1" dirty="0" err="1" smtClean="0">
                <a:solidFill>
                  <a:schemeClr val="tx1"/>
                </a:solidFill>
              </a:rPr>
              <a:t>M</a:t>
            </a:r>
            <a:r>
              <a:rPr lang="en-US" sz="2800" i="1" dirty="0" err="1" smtClean="0">
                <a:solidFill>
                  <a:schemeClr val="tx1"/>
                </a:solidFill>
              </a:rPr>
              <a:t>icrocerotermes</a:t>
            </a:r>
            <a:r>
              <a:rPr lang="en-US" sz="2800" i="1" dirty="0" smtClean="0">
                <a:solidFill>
                  <a:schemeClr val="tx1"/>
                </a:solidFill>
              </a:rPr>
              <a:t>      </a:t>
            </a:r>
            <a:r>
              <a:rPr lang="en-US" sz="2800" i="1" dirty="0" err="1" smtClean="0">
                <a:solidFill>
                  <a:schemeClr val="tx1"/>
                </a:solidFill>
              </a:rPr>
              <a:t>diversus</a:t>
            </a:r>
            <a:r>
              <a:rPr lang="en-US" sz="2800" i="1" dirty="0" smtClean="0">
                <a:solidFill>
                  <a:schemeClr val="tx1"/>
                </a:solidFill>
              </a:rPr>
              <a:t>        </a:t>
            </a:r>
            <a:r>
              <a:rPr lang="ar-IQ" sz="2800" i="1" dirty="0" smtClean="0">
                <a:solidFill>
                  <a:schemeClr val="tx1"/>
                </a:solidFill>
              </a:rPr>
              <a:t> </a:t>
            </a:r>
          </a:p>
          <a:p>
            <a:pPr algn="r"/>
            <a:r>
              <a:rPr lang="en-US" sz="2800" dirty="0" smtClean="0">
                <a:solidFill>
                  <a:schemeClr val="tx1"/>
                </a:solidFill>
              </a:rPr>
              <a:t>Order   :  </a:t>
            </a:r>
            <a:r>
              <a:rPr lang="en-US" sz="2800" dirty="0" err="1" smtClean="0">
                <a:solidFill>
                  <a:schemeClr val="tx1"/>
                </a:solidFill>
              </a:rPr>
              <a:t>Isoptera</a:t>
            </a:r>
            <a:r>
              <a:rPr lang="en-US" sz="2800" dirty="0" smtClean="0">
                <a:solidFill>
                  <a:schemeClr val="tx1"/>
                </a:solidFill>
              </a:rPr>
              <a:t>                                               </a:t>
            </a:r>
            <a:r>
              <a:rPr lang="ar-IQ" sz="2800" dirty="0" smtClean="0">
                <a:solidFill>
                  <a:schemeClr val="tx1"/>
                </a:solidFill>
              </a:rPr>
              <a:t> </a:t>
            </a:r>
          </a:p>
          <a:p>
            <a:pPr algn="r"/>
            <a:r>
              <a:rPr lang="ar-IQ" sz="2000" dirty="0" smtClean="0">
                <a:solidFill>
                  <a:schemeClr val="tx1"/>
                </a:solidFill>
              </a:rPr>
              <a:t>تعد الارضة من الحشرات الاقتصادية المهمة المنتشرة في العالم وتهاجم المحاصيل والقمح والذرة والقطن واشجار الفاكهة . وتعيش تحت الارض في مستعمرات يتراوح اعدادها ما بين بضع مئات الى عدة ملايين وتختص كل مجموعة من افرادها في اداء عمل معين وتسمى الاشكال او المظاهر وهي الملكات او الملوك والعاملات والجنود. </a:t>
            </a:r>
          </a:p>
          <a:p>
            <a:pPr algn="r"/>
            <a:r>
              <a:rPr lang="ar-IQ" sz="2000" b="1" dirty="0" smtClean="0">
                <a:solidFill>
                  <a:schemeClr val="tx1"/>
                </a:solidFill>
              </a:rPr>
              <a:t>دورة الحياة </a:t>
            </a:r>
          </a:p>
          <a:p>
            <a:pPr algn="r"/>
            <a:r>
              <a:rPr lang="ar-IQ" sz="2000" dirty="0" smtClean="0">
                <a:solidFill>
                  <a:schemeClr val="tx1"/>
                </a:solidFill>
              </a:rPr>
              <a:t>في اواخر الربيع واوائل الصيف تظهر في المستعمرة افراد مجنحة تامة ومتكاملة جنسيا ذكور واناث ذات لون داكن اسود اوبني داكن تترك هذه الافراد المستعمرة وتطير لفترة ثم تتزاوج وتتقصف اجنحتها ثم تبدا بالبحث لا نشاء المستعمرة  الجديدة تحت صخرة او في جذع شجرة او تحت سطح التربة وبعد تكوين المستعمرة  تتوسع بطن الانثى نتيجة نمو البيض والمبايض وقد يصل حجم الملكة الى (150 - 200)ملم  ولاتتمكن من الحركة ابدا فترة حضانة البيض طويلة ( 24 - 90)يوما تهتم الشغالات والحوريات بالبيوض وتأخذها من الملكات  الى غرف خاصة ومعدة للفقس  وفترة الحوريات بعد الفقس طويلة  ايضا قد تستغرق 32 شهرا الى ان تصل الى النضوج . </a:t>
            </a:r>
            <a:br>
              <a:rPr lang="ar-IQ" sz="2000" dirty="0" smtClean="0">
                <a:solidFill>
                  <a:schemeClr val="tx1"/>
                </a:solidFill>
              </a:rPr>
            </a:br>
            <a:endParaRPr lang="ar-IQ" sz="2000" dirty="0" smtClean="0">
              <a:solidFill>
                <a:schemeClr val="tx1"/>
              </a:solidFill>
            </a:endParaRPr>
          </a:p>
          <a:p>
            <a:pPr algn="r"/>
            <a:endParaRPr lang="ar-SA" sz="2000" dirty="0">
              <a:solidFill>
                <a:schemeClr val="tx1"/>
              </a:solidFill>
            </a:endParaRPr>
          </a:p>
        </p:txBody>
      </p:sp>
    </p:spTree>
    <p:extLst>
      <p:ext uri="{BB962C8B-B14F-4D97-AF65-F5344CB8AC3E}">
        <p14:creationId xmlns:p14="http://schemas.microsoft.com/office/powerpoint/2010/main" val="4154267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33829"/>
            <a:ext cx="7772400" cy="986971"/>
          </a:xfrm>
        </p:spPr>
        <p:txBody>
          <a:bodyPr>
            <a:normAutofit/>
          </a:bodyPr>
          <a:lstStyle/>
          <a:p>
            <a:pPr algn="r"/>
            <a:r>
              <a:rPr lang="ar-IQ" sz="2400" b="1" dirty="0" smtClean="0"/>
              <a:t>مكافحة الارضة</a:t>
            </a:r>
            <a:endParaRPr lang="ar-SA" sz="2400" b="1" dirty="0"/>
          </a:p>
        </p:txBody>
      </p:sp>
      <p:sp>
        <p:nvSpPr>
          <p:cNvPr id="3" name="عنوان فرعي 2"/>
          <p:cNvSpPr>
            <a:spLocks noGrp="1"/>
          </p:cNvSpPr>
          <p:nvPr>
            <p:ph type="subTitle" idx="1"/>
          </p:nvPr>
        </p:nvSpPr>
        <p:spPr>
          <a:xfrm>
            <a:off x="246743" y="1219199"/>
            <a:ext cx="8752113" cy="5515429"/>
          </a:xfrm>
        </p:spPr>
        <p:txBody>
          <a:bodyPr>
            <a:normAutofit/>
          </a:bodyPr>
          <a:lstStyle/>
          <a:p>
            <a:pPr algn="r">
              <a:lnSpc>
                <a:spcPct val="150000"/>
              </a:lnSpc>
            </a:pPr>
            <a:r>
              <a:rPr lang="ar-IQ" sz="2400" dirty="0" smtClean="0">
                <a:solidFill>
                  <a:schemeClr val="tx1"/>
                </a:solidFill>
              </a:rPr>
              <a:t>مكافحة الارضة في الحقول الزراعية او في البساتين تتم كما </a:t>
            </a:r>
            <a:r>
              <a:rPr lang="ar-IQ" sz="2400" dirty="0" err="1" smtClean="0">
                <a:solidFill>
                  <a:schemeClr val="tx1"/>
                </a:solidFill>
              </a:rPr>
              <a:t>ياتي</a:t>
            </a:r>
            <a:r>
              <a:rPr lang="ar-IQ" sz="2400" dirty="0" smtClean="0">
                <a:solidFill>
                  <a:schemeClr val="tx1"/>
                </a:solidFill>
              </a:rPr>
              <a:t> :</a:t>
            </a:r>
          </a:p>
          <a:p>
            <a:pPr algn="r">
              <a:lnSpc>
                <a:spcPct val="150000"/>
              </a:lnSpc>
            </a:pPr>
            <a:r>
              <a:rPr lang="ar-IQ" sz="2400" dirty="0" smtClean="0">
                <a:solidFill>
                  <a:schemeClr val="tx1"/>
                </a:solidFill>
              </a:rPr>
              <a:t>1- ازالة جميع النباتات المصابة بشدة او الميتة وحرقها .</a:t>
            </a:r>
          </a:p>
          <a:p>
            <a:pPr algn="r">
              <a:lnSpc>
                <a:spcPct val="150000"/>
              </a:lnSpc>
            </a:pPr>
            <a:r>
              <a:rPr lang="ar-IQ" sz="2400" dirty="0" smtClean="0">
                <a:solidFill>
                  <a:schemeClr val="tx1"/>
                </a:solidFill>
              </a:rPr>
              <a:t>2- رش مكان الاصابة بمبيد </a:t>
            </a:r>
            <a:r>
              <a:rPr lang="ar-IQ" sz="2400" dirty="0" err="1" smtClean="0">
                <a:solidFill>
                  <a:schemeClr val="tx1"/>
                </a:solidFill>
              </a:rPr>
              <a:t>الزيلزرين</a:t>
            </a:r>
            <a:r>
              <a:rPr lang="ar-IQ" sz="2400" dirty="0" smtClean="0">
                <a:solidFill>
                  <a:schemeClr val="tx1"/>
                </a:solidFill>
              </a:rPr>
              <a:t> 15% بمعدل 25 سم \ غالون ماء </a:t>
            </a:r>
            <a:endParaRPr lang="ar-SA" sz="2400" dirty="0">
              <a:solidFill>
                <a:schemeClr val="tx1"/>
              </a:solidFill>
            </a:endParaRPr>
          </a:p>
        </p:txBody>
      </p:sp>
    </p:spTree>
    <p:extLst>
      <p:ext uri="{BB962C8B-B14F-4D97-AF65-F5344CB8AC3E}">
        <p14:creationId xmlns:p14="http://schemas.microsoft.com/office/powerpoint/2010/main" val="3805210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38200" y="381000"/>
            <a:ext cx="7772400" cy="1600200"/>
          </a:xfrm>
        </p:spPr>
        <p:txBody>
          <a:bodyPr>
            <a:normAutofit fontScale="90000"/>
          </a:bodyPr>
          <a:lstStyle/>
          <a:p>
            <a:pPr algn="r"/>
            <a:r>
              <a:rPr lang="ar-IQ" sz="2800" b="1" dirty="0" smtClean="0"/>
              <a:t>2- الجراد   </a:t>
            </a:r>
            <a:r>
              <a:rPr lang="en-US" sz="2800" b="1" i="1" dirty="0" err="1" smtClean="0"/>
              <a:t>Schistocera</a:t>
            </a:r>
            <a:r>
              <a:rPr lang="en-US" sz="2800" b="1" i="1" dirty="0" smtClean="0"/>
              <a:t>    </a:t>
            </a:r>
            <a:r>
              <a:rPr lang="en-US" sz="2800" b="1" i="1" dirty="0" err="1" smtClean="0"/>
              <a:t>gregaria</a:t>
            </a:r>
            <a:r>
              <a:rPr lang="en-US" sz="2800" b="1" i="1" dirty="0" smtClean="0"/>
              <a:t>                                        </a:t>
            </a:r>
            <a:r>
              <a:rPr lang="ar-IQ" sz="2800" b="1" i="1" dirty="0" smtClean="0"/>
              <a:t>  </a:t>
            </a:r>
            <a:r>
              <a:rPr lang="ar-IQ" sz="2800" b="1" dirty="0" smtClean="0"/>
              <a:t/>
            </a:r>
            <a:br>
              <a:rPr lang="ar-IQ" sz="2800" b="1" dirty="0" smtClean="0"/>
            </a:br>
            <a:r>
              <a:rPr lang="ar-IQ" sz="2800" b="1" dirty="0"/>
              <a:t> </a:t>
            </a:r>
            <a:r>
              <a:rPr lang="ar-IQ" sz="2800" b="1" dirty="0" smtClean="0"/>
              <a:t> </a:t>
            </a:r>
            <a:r>
              <a:rPr lang="en-US" sz="2800" b="1" dirty="0" smtClean="0"/>
              <a:t>Order :</a:t>
            </a:r>
            <a:r>
              <a:rPr lang="en-US" sz="2800" b="1" dirty="0" err="1" smtClean="0"/>
              <a:t>Orthoptera</a:t>
            </a:r>
            <a:r>
              <a:rPr lang="en-US" sz="2800" b="1" dirty="0" smtClean="0"/>
              <a:t>                                                           : </a:t>
            </a:r>
            <a:br>
              <a:rPr lang="en-US" sz="2800" b="1" dirty="0" smtClean="0"/>
            </a:br>
            <a:r>
              <a:rPr lang="en-US" sz="2800" b="1" dirty="0"/>
              <a:t/>
            </a:r>
            <a:br>
              <a:rPr lang="en-US" sz="2800" b="1" dirty="0"/>
            </a:br>
            <a:r>
              <a:rPr lang="en-US" sz="2800" b="1" dirty="0" smtClean="0"/>
              <a:t/>
            </a:r>
            <a:br>
              <a:rPr lang="en-US" sz="2800" b="1" dirty="0" smtClean="0"/>
            </a:br>
            <a:endParaRPr lang="ar-SA" sz="2800" b="1" dirty="0"/>
          </a:p>
        </p:txBody>
      </p:sp>
      <p:sp>
        <p:nvSpPr>
          <p:cNvPr id="3" name="عنوان فرعي 2"/>
          <p:cNvSpPr>
            <a:spLocks noGrp="1"/>
          </p:cNvSpPr>
          <p:nvPr>
            <p:ph type="subTitle" idx="1"/>
          </p:nvPr>
        </p:nvSpPr>
        <p:spPr>
          <a:xfrm>
            <a:off x="228600" y="1828800"/>
            <a:ext cx="8686800" cy="4847770"/>
          </a:xfrm>
        </p:spPr>
        <p:txBody>
          <a:bodyPr>
            <a:normAutofit/>
          </a:bodyPr>
          <a:lstStyle/>
          <a:p>
            <a:pPr algn="r"/>
            <a:r>
              <a:rPr lang="ar-IQ" sz="2000" dirty="0" smtClean="0">
                <a:solidFill>
                  <a:schemeClr val="tx1"/>
                </a:solidFill>
              </a:rPr>
              <a:t>ينتشر انتشارا واسعا في افريقيا واسيا وبعض اجزاء اوربا  </a:t>
            </a:r>
          </a:p>
          <a:p>
            <a:pPr algn="r"/>
            <a:r>
              <a:rPr lang="ar-IQ" sz="2000" b="1" dirty="0" smtClean="0">
                <a:solidFill>
                  <a:schemeClr val="tx1"/>
                </a:solidFill>
              </a:rPr>
              <a:t>دورة الحياة </a:t>
            </a:r>
          </a:p>
          <a:p>
            <a:pPr algn="r"/>
            <a:r>
              <a:rPr lang="ar-IQ" sz="2000" dirty="0" smtClean="0">
                <a:solidFill>
                  <a:schemeClr val="tx1"/>
                </a:solidFill>
              </a:rPr>
              <a:t>تضع الانثى بيضها في التربة الرملية ويبلغ عدد البيض لكل انثى حوالي 260 بيضة ويفقس بعد 12 – 15 يوما ليعطي حوريات تمر بخمسة ادوار تستغرق حوالي اربع اسابيع وهي تزحف وتأكل كل ما يكون امامها من النباتات ثم تتحول وتنسلخ الى حشرة بالغة ذكر او انثى قد تطير او تعيد تزاوجها وهكذا . </a:t>
            </a:r>
          </a:p>
          <a:p>
            <a:pPr algn="r"/>
            <a:r>
              <a:rPr lang="ar-IQ" sz="2000" b="1" dirty="0" smtClean="0">
                <a:solidFill>
                  <a:schemeClr val="tx1"/>
                </a:solidFill>
              </a:rPr>
              <a:t>مكافحة الجراد </a:t>
            </a:r>
          </a:p>
          <a:p>
            <a:pPr algn="r"/>
            <a:r>
              <a:rPr lang="ar-IQ" sz="2000" b="1" dirty="0" smtClean="0">
                <a:solidFill>
                  <a:schemeClr val="tx1"/>
                </a:solidFill>
              </a:rPr>
              <a:t>أ – المكافحة الكيميائية </a:t>
            </a:r>
          </a:p>
          <a:p>
            <a:pPr algn="r"/>
            <a:r>
              <a:rPr lang="ar-IQ" sz="2000" b="1" dirty="0" smtClean="0">
                <a:solidFill>
                  <a:schemeClr val="tx1"/>
                </a:solidFill>
              </a:rPr>
              <a:t>1- </a:t>
            </a:r>
            <a:r>
              <a:rPr lang="ar-IQ" sz="2000" dirty="0" smtClean="0">
                <a:solidFill>
                  <a:schemeClr val="tx1"/>
                </a:solidFill>
              </a:rPr>
              <a:t>استعمال الطعوم السامة  : يعمل طعم سام مكون من مادة سادس كلوريد البنزين </a:t>
            </a:r>
            <a:r>
              <a:rPr lang="en-US" sz="2000" dirty="0" smtClean="0">
                <a:solidFill>
                  <a:schemeClr val="tx1"/>
                </a:solidFill>
              </a:rPr>
              <a:t>BHC </a:t>
            </a:r>
            <a:r>
              <a:rPr lang="ar-IQ" sz="2000" dirty="0" smtClean="0">
                <a:solidFill>
                  <a:schemeClr val="tx1"/>
                </a:solidFill>
              </a:rPr>
              <a:t> ( </a:t>
            </a:r>
            <a:r>
              <a:rPr lang="en-US" sz="2000" dirty="0" smtClean="0">
                <a:solidFill>
                  <a:schemeClr val="tx1"/>
                </a:solidFill>
              </a:rPr>
              <a:t>Benzene  </a:t>
            </a:r>
            <a:r>
              <a:rPr lang="en-US" sz="2000" dirty="0" err="1" smtClean="0">
                <a:solidFill>
                  <a:schemeClr val="tx1"/>
                </a:solidFill>
              </a:rPr>
              <a:t>Hexachioride</a:t>
            </a:r>
            <a:r>
              <a:rPr lang="en-US" sz="2000" dirty="0" smtClean="0">
                <a:solidFill>
                  <a:schemeClr val="tx1"/>
                </a:solidFill>
              </a:rPr>
              <a:t> </a:t>
            </a:r>
            <a:r>
              <a:rPr lang="ar-IQ" sz="2000" dirty="0" smtClean="0">
                <a:solidFill>
                  <a:schemeClr val="tx1"/>
                </a:solidFill>
              </a:rPr>
              <a:t>)  مع النخالة بنسبة 3 – 5 كغم مبيد\ 100 كغم نخالة  ويرطب بالماء ثم ينثر الطعم في الحقول بمعدل  :</a:t>
            </a:r>
          </a:p>
          <a:p>
            <a:pPr algn="r"/>
            <a:r>
              <a:rPr lang="ar-IQ" sz="2000" b="1" dirty="0" smtClean="0">
                <a:solidFill>
                  <a:schemeClr val="tx1"/>
                </a:solidFill>
              </a:rPr>
              <a:t>10 – 15 </a:t>
            </a:r>
            <a:r>
              <a:rPr lang="ar-IQ" sz="2000" dirty="0" smtClean="0">
                <a:solidFill>
                  <a:schemeClr val="tx1"/>
                </a:solidFill>
              </a:rPr>
              <a:t>كغم \دونم للجراد الزاحف </a:t>
            </a:r>
          </a:p>
          <a:p>
            <a:pPr algn="r"/>
            <a:r>
              <a:rPr lang="ar-IQ" sz="2000" b="1" dirty="0" smtClean="0">
                <a:solidFill>
                  <a:schemeClr val="tx1"/>
                </a:solidFill>
              </a:rPr>
              <a:t>20 – 25 كغم \ </a:t>
            </a:r>
            <a:r>
              <a:rPr lang="ar-IQ" sz="2000" dirty="0" smtClean="0">
                <a:solidFill>
                  <a:schemeClr val="tx1"/>
                </a:solidFill>
              </a:rPr>
              <a:t>دونم للجراد الطيار الجاثم على الارض </a:t>
            </a:r>
          </a:p>
          <a:p>
            <a:pPr algn="r"/>
            <a:r>
              <a:rPr lang="ar-IQ" sz="2000" b="1" dirty="0" smtClean="0">
                <a:solidFill>
                  <a:schemeClr val="tx1"/>
                </a:solidFill>
              </a:rPr>
              <a:t>2- </a:t>
            </a:r>
            <a:r>
              <a:rPr lang="ar-IQ" sz="2000" dirty="0" smtClean="0">
                <a:solidFill>
                  <a:schemeClr val="tx1"/>
                </a:solidFill>
              </a:rPr>
              <a:t>التعفير تخلط بعض مساحيق المبيدات مثل </a:t>
            </a:r>
            <a:r>
              <a:rPr lang="en-US" sz="2000" dirty="0" smtClean="0">
                <a:solidFill>
                  <a:schemeClr val="tx1"/>
                </a:solidFill>
              </a:rPr>
              <a:t>BHC </a:t>
            </a:r>
            <a:r>
              <a:rPr lang="ar-IQ" sz="2000" dirty="0" smtClean="0">
                <a:solidFill>
                  <a:schemeClr val="tx1"/>
                </a:solidFill>
              </a:rPr>
              <a:t> </a:t>
            </a:r>
            <a:r>
              <a:rPr lang="ar-IQ" sz="2000" dirty="0" err="1" smtClean="0">
                <a:solidFill>
                  <a:schemeClr val="tx1"/>
                </a:solidFill>
              </a:rPr>
              <a:t>والالدرين</a:t>
            </a:r>
            <a:r>
              <a:rPr lang="ar-IQ" sz="2000" dirty="0" smtClean="0">
                <a:solidFill>
                  <a:schemeClr val="tx1"/>
                </a:solidFill>
              </a:rPr>
              <a:t>  ثم يعفر يدويا او ميكانيكيا في الحقول على النباتات والاعشاب لقتل الحوريات الزاحفة والحشرات البالغة عند نزولها الى الارض .</a:t>
            </a:r>
            <a:endParaRPr lang="ar-SA" sz="2000" b="1" dirty="0">
              <a:solidFill>
                <a:schemeClr val="tx1"/>
              </a:solidFill>
            </a:endParaRPr>
          </a:p>
        </p:txBody>
      </p:sp>
    </p:spTree>
    <p:extLst>
      <p:ext uri="{BB962C8B-B14F-4D97-AF65-F5344CB8AC3E}">
        <p14:creationId xmlns:p14="http://schemas.microsoft.com/office/powerpoint/2010/main" val="2205895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1001"/>
            <a:ext cx="7772400" cy="838199"/>
          </a:xfrm>
        </p:spPr>
        <p:txBody>
          <a:bodyPr>
            <a:normAutofit/>
          </a:bodyPr>
          <a:lstStyle/>
          <a:p>
            <a:pPr algn="r"/>
            <a:r>
              <a:rPr lang="ar-IQ" sz="2400" dirty="0" smtClean="0"/>
              <a:t>3- الرش </a:t>
            </a:r>
            <a:endParaRPr lang="ar-SA" sz="2400" dirty="0"/>
          </a:p>
        </p:txBody>
      </p:sp>
      <p:sp>
        <p:nvSpPr>
          <p:cNvPr id="3" name="عنوان فرعي 2"/>
          <p:cNvSpPr>
            <a:spLocks noGrp="1"/>
          </p:cNvSpPr>
          <p:nvPr>
            <p:ph type="subTitle" idx="1"/>
          </p:nvPr>
        </p:nvSpPr>
        <p:spPr>
          <a:xfrm>
            <a:off x="362857" y="1066800"/>
            <a:ext cx="8476343" cy="5334000"/>
          </a:xfrm>
        </p:spPr>
        <p:txBody>
          <a:bodyPr>
            <a:normAutofit/>
          </a:bodyPr>
          <a:lstStyle/>
          <a:p>
            <a:pPr algn="r"/>
            <a:r>
              <a:rPr lang="ar-IQ" sz="2400" dirty="0" smtClean="0">
                <a:solidFill>
                  <a:schemeClr val="tx1"/>
                </a:solidFill>
              </a:rPr>
              <a:t>ترش النباتات بمبيد </a:t>
            </a:r>
            <a:r>
              <a:rPr lang="ar-IQ" sz="2400" dirty="0" err="1" smtClean="0">
                <a:solidFill>
                  <a:schemeClr val="tx1"/>
                </a:solidFill>
              </a:rPr>
              <a:t>الالدرين</a:t>
            </a:r>
            <a:r>
              <a:rPr lang="ar-IQ" sz="2400" dirty="0" smtClean="0">
                <a:solidFill>
                  <a:schemeClr val="tx1"/>
                </a:solidFill>
              </a:rPr>
              <a:t> 40% او </a:t>
            </a:r>
            <a:r>
              <a:rPr lang="ar-IQ" sz="2400" dirty="0" err="1" smtClean="0">
                <a:solidFill>
                  <a:schemeClr val="tx1"/>
                </a:solidFill>
              </a:rPr>
              <a:t>الديلدرين</a:t>
            </a:r>
            <a:r>
              <a:rPr lang="ar-IQ" sz="2400" dirty="0" smtClean="0">
                <a:solidFill>
                  <a:schemeClr val="tx1"/>
                </a:solidFill>
              </a:rPr>
              <a:t> 20% بمعدل 5 – 6 غم \غالون ماء رشا على الجراد الجاثم على النباتات بمكائن الرش الارضية او من الطائرات </a:t>
            </a:r>
          </a:p>
          <a:p>
            <a:pPr algn="r"/>
            <a:r>
              <a:rPr lang="ar-IQ" sz="2400" dirty="0" smtClean="0">
                <a:solidFill>
                  <a:schemeClr val="tx1"/>
                </a:solidFill>
              </a:rPr>
              <a:t>ب – المكافحة الميكانيكية للأطوار الزاحفة :</a:t>
            </a:r>
          </a:p>
          <a:p>
            <a:pPr algn="r"/>
            <a:r>
              <a:rPr lang="ar-IQ" sz="2400" dirty="0" smtClean="0">
                <a:solidFill>
                  <a:schemeClr val="tx1"/>
                </a:solidFill>
              </a:rPr>
              <a:t>يضرب الاغصان او يحفر خندق امام زحفه ويرش عند تجمعه في الخندق بالمبيدات او يحرق بالنار او يملا بالماء . </a:t>
            </a:r>
          </a:p>
          <a:p>
            <a:pPr algn="r"/>
            <a:endParaRPr lang="ar-IQ" sz="2400" dirty="0">
              <a:solidFill>
                <a:schemeClr val="tx1"/>
              </a:solidFill>
            </a:endParaRPr>
          </a:p>
          <a:p>
            <a:pPr algn="r"/>
            <a:r>
              <a:rPr lang="ar-IQ" sz="2400" dirty="0" smtClean="0">
                <a:solidFill>
                  <a:schemeClr val="tx1"/>
                </a:solidFill>
              </a:rPr>
              <a:t>ج – استخدام الاعداء الطبيعية </a:t>
            </a:r>
          </a:p>
          <a:p>
            <a:pPr algn="r"/>
            <a:r>
              <a:rPr lang="ar-IQ" sz="2400" dirty="0" smtClean="0">
                <a:solidFill>
                  <a:schemeClr val="tx1"/>
                </a:solidFill>
              </a:rPr>
              <a:t>وجدت العديد من المفترسات والمتطفلات على الجراد في العراق </a:t>
            </a:r>
            <a:endParaRPr lang="ar-SA" sz="2400" dirty="0">
              <a:solidFill>
                <a:schemeClr val="tx1"/>
              </a:solidFill>
            </a:endParaRPr>
          </a:p>
        </p:txBody>
      </p:sp>
    </p:spTree>
    <p:extLst>
      <p:ext uri="{BB962C8B-B14F-4D97-AF65-F5344CB8AC3E}">
        <p14:creationId xmlns:p14="http://schemas.microsoft.com/office/powerpoint/2010/main" val="3976215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04801"/>
            <a:ext cx="7772400" cy="990599"/>
          </a:xfrm>
        </p:spPr>
        <p:txBody>
          <a:bodyPr>
            <a:normAutofit/>
          </a:bodyPr>
          <a:lstStyle/>
          <a:p>
            <a:pPr algn="r"/>
            <a:r>
              <a:rPr lang="ar-IQ" sz="2800" dirty="0" smtClean="0"/>
              <a:t>الحفار                                </a:t>
            </a:r>
            <a:r>
              <a:rPr lang="en-US" sz="2800" i="1" dirty="0" err="1" smtClean="0"/>
              <a:t>gryllotalpa</a:t>
            </a:r>
            <a:r>
              <a:rPr lang="en-US" sz="2800" i="1" dirty="0" smtClean="0"/>
              <a:t>  </a:t>
            </a:r>
            <a:r>
              <a:rPr lang="ar-IQ" sz="2800" i="1" dirty="0" smtClean="0"/>
              <a:t>  </a:t>
            </a:r>
            <a:r>
              <a:rPr lang="en-US" sz="2800" i="1" dirty="0" err="1" smtClean="0"/>
              <a:t>Gryllotalpa</a:t>
            </a:r>
            <a:r>
              <a:rPr lang="en-US" sz="2800" i="1" dirty="0" smtClean="0"/>
              <a:t>  </a:t>
            </a:r>
            <a:endParaRPr lang="ar-SA" sz="2800" i="1" dirty="0"/>
          </a:p>
        </p:txBody>
      </p:sp>
      <p:sp>
        <p:nvSpPr>
          <p:cNvPr id="3" name="عنوان فرعي 2"/>
          <p:cNvSpPr>
            <a:spLocks noGrp="1"/>
          </p:cNvSpPr>
          <p:nvPr>
            <p:ph type="subTitle" idx="1"/>
          </p:nvPr>
        </p:nvSpPr>
        <p:spPr>
          <a:xfrm>
            <a:off x="116114" y="1219200"/>
            <a:ext cx="8799286" cy="5326743"/>
          </a:xfrm>
        </p:spPr>
        <p:txBody>
          <a:bodyPr/>
          <a:lstStyle/>
          <a:p>
            <a:r>
              <a:rPr lang="ar-IQ" dirty="0" smtClean="0">
                <a:solidFill>
                  <a:schemeClr val="tx1"/>
                </a:solidFill>
              </a:rPr>
              <a:t>                                 </a:t>
            </a:r>
            <a:r>
              <a:rPr lang="en-US" dirty="0" smtClean="0">
                <a:solidFill>
                  <a:schemeClr val="tx1"/>
                </a:solidFill>
              </a:rPr>
              <a:t>Order : </a:t>
            </a:r>
            <a:r>
              <a:rPr lang="en-US" dirty="0" err="1" smtClean="0">
                <a:solidFill>
                  <a:schemeClr val="tx1"/>
                </a:solidFill>
              </a:rPr>
              <a:t>Orthoptera</a:t>
            </a:r>
            <a:r>
              <a:rPr lang="ar-IQ" dirty="0" smtClean="0">
                <a:solidFill>
                  <a:schemeClr val="tx1"/>
                </a:solidFill>
              </a:rPr>
              <a:t> </a:t>
            </a:r>
          </a:p>
          <a:p>
            <a:pPr algn="r"/>
            <a:r>
              <a:rPr lang="ar-IQ" sz="2000" dirty="0" smtClean="0">
                <a:solidFill>
                  <a:schemeClr val="tx1"/>
                </a:solidFill>
              </a:rPr>
              <a:t>تعيش هذه الحشرة في معظم دول العالم ومنها العراق وتفضل الاراضي الخفيفة والحدائق المنزلية والمناطق القريبة من السواقي والترع في الحقول الزراعية والبساتين . </a:t>
            </a:r>
          </a:p>
          <a:p>
            <a:pPr algn="r"/>
            <a:r>
              <a:rPr lang="ar-IQ" sz="2000" b="1" dirty="0" smtClean="0">
                <a:solidFill>
                  <a:schemeClr val="tx1"/>
                </a:solidFill>
              </a:rPr>
              <a:t>دورة الحياة </a:t>
            </a:r>
          </a:p>
          <a:p>
            <a:pPr algn="r"/>
            <a:r>
              <a:rPr lang="ar-IQ" sz="2000" dirty="0" smtClean="0">
                <a:solidFill>
                  <a:schemeClr val="tx1"/>
                </a:solidFill>
              </a:rPr>
              <a:t>تقضي الحشرة فصل الشتاء على شكل حشرة بالغة او حوريات في الانفاق  تحت سطح التربة تضع الانثى على عمق ( 15 - 20)سم البيض بمقدار (25 – 250 )بيضة في حجرات صغيرة نهاية كل نفق ويبلغ مقدار البيض \ انثى حوالي 500 </a:t>
            </a:r>
            <a:r>
              <a:rPr lang="ar-IQ" sz="2000" dirty="0" err="1" smtClean="0">
                <a:solidFill>
                  <a:schemeClr val="tx1"/>
                </a:solidFill>
              </a:rPr>
              <a:t>بيضةوتبقى</a:t>
            </a:r>
            <a:r>
              <a:rPr lang="ar-IQ" sz="2000" dirty="0" smtClean="0">
                <a:solidFill>
                  <a:schemeClr val="tx1"/>
                </a:solidFill>
              </a:rPr>
              <a:t> الام لحراسة البيض بدون ان تتغذى الى ان يفقس بعد 3 اسابيع تبقى الحوريات عدة ايام في العش تطعمها الام ثم تخرج لتناول الغذاء بنفسها من الجذور المتوفرة في محيطها وتصل الى تمام النمو بعد مرور سنة . تعيش البلغة  6 – 12 شهر وقد يكون لها جيل او جيلين في السنة . </a:t>
            </a:r>
          </a:p>
          <a:p>
            <a:pPr algn="r"/>
            <a:r>
              <a:rPr lang="ar-IQ" sz="2000" dirty="0" smtClean="0">
                <a:solidFill>
                  <a:schemeClr val="tx1"/>
                </a:solidFill>
              </a:rPr>
              <a:t>المكافحة :</a:t>
            </a:r>
          </a:p>
          <a:p>
            <a:pPr algn="r"/>
            <a:r>
              <a:rPr lang="ar-IQ" sz="2000" dirty="0" smtClean="0">
                <a:solidFill>
                  <a:schemeClr val="tx1"/>
                </a:solidFill>
              </a:rPr>
              <a:t>خلط مبيد السفن 85% مع النخالة بمعدل 1 كغم مبيد\50 كغم ينثر الطعم على سطح الارض في الحقول والبسلتين  ويفضل ارواء الارض قبل المكافحة لجبار الحشرة على الخروج </a:t>
            </a:r>
            <a:endParaRPr lang="ar-SA" sz="2000" dirty="0">
              <a:solidFill>
                <a:schemeClr val="tx1"/>
              </a:solidFill>
            </a:endParaRPr>
          </a:p>
        </p:txBody>
      </p:sp>
    </p:spTree>
    <p:extLst>
      <p:ext uri="{BB962C8B-B14F-4D97-AF65-F5344CB8AC3E}">
        <p14:creationId xmlns:p14="http://schemas.microsoft.com/office/powerpoint/2010/main" val="2609529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57200" y="228600"/>
            <a:ext cx="7772400" cy="1470025"/>
          </a:xfrm>
        </p:spPr>
        <p:txBody>
          <a:bodyPr/>
          <a:lstStyle/>
          <a:p>
            <a:r>
              <a:rPr lang="ar-IQ" dirty="0" smtClean="0"/>
              <a:t>حشرات النخيل </a:t>
            </a:r>
            <a:endParaRPr lang="ar-SA" dirty="0"/>
          </a:p>
        </p:txBody>
      </p:sp>
      <p:sp>
        <p:nvSpPr>
          <p:cNvPr id="3" name="عنوان فرعي 2"/>
          <p:cNvSpPr>
            <a:spLocks noGrp="1"/>
          </p:cNvSpPr>
          <p:nvPr>
            <p:ph type="subTitle" idx="1"/>
          </p:nvPr>
        </p:nvSpPr>
        <p:spPr>
          <a:xfrm>
            <a:off x="228600" y="1371599"/>
            <a:ext cx="8763000" cy="5275943"/>
          </a:xfrm>
        </p:spPr>
        <p:txBody>
          <a:bodyPr>
            <a:normAutofit/>
          </a:bodyPr>
          <a:lstStyle/>
          <a:p>
            <a:pPr algn="r"/>
            <a:r>
              <a:rPr lang="ar-IQ" sz="2000" dirty="0" smtClean="0">
                <a:solidFill>
                  <a:schemeClr val="tx1"/>
                </a:solidFill>
              </a:rPr>
              <a:t>تصيب اشجار النخيل انواع عديدة من الحشرات قسم منها تهاجم الجذور والساق والسعف والطلع والازهار والعذوق والثمار مسببة اضرارا متعددة على النخيل . </a:t>
            </a:r>
          </a:p>
          <a:p>
            <a:pPr algn="r"/>
            <a:r>
              <a:rPr lang="ar-IQ" sz="2000" dirty="0" smtClean="0">
                <a:solidFill>
                  <a:schemeClr val="tx1"/>
                </a:solidFill>
              </a:rPr>
              <a:t>1</a:t>
            </a:r>
            <a:r>
              <a:rPr lang="ar-IQ" sz="2000" b="1" dirty="0" smtClean="0">
                <a:solidFill>
                  <a:schemeClr val="tx1"/>
                </a:solidFill>
              </a:rPr>
              <a:t>- حشرة النخيل القشرية      </a:t>
            </a:r>
            <a:r>
              <a:rPr lang="en-US" sz="2000" b="1" i="1" dirty="0" smtClean="0">
                <a:solidFill>
                  <a:schemeClr val="tx1"/>
                </a:solidFill>
              </a:rPr>
              <a:t>Parlatoria    blanchardii                  </a:t>
            </a:r>
            <a:r>
              <a:rPr lang="ar-IQ" sz="2000" b="1" i="1" dirty="0" smtClean="0">
                <a:solidFill>
                  <a:schemeClr val="tx1"/>
                </a:solidFill>
              </a:rPr>
              <a:t> </a:t>
            </a:r>
          </a:p>
          <a:p>
            <a:pPr algn="r"/>
            <a:r>
              <a:rPr lang="en-US" sz="2000" b="1" dirty="0" smtClean="0">
                <a:solidFill>
                  <a:schemeClr val="tx1"/>
                </a:solidFill>
              </a:rPr>
              <a:t>Order  : Homoptera                                                                                              </a:t>
            </a:r>
            <a:r>
              <a:rPr lang="ar-IQ" sz="2000" b="1" dirty="0" smtClean="0">
                <a:solidFill>
                  <a:schemeClr val="tx1"/>
                </a:solidFill>
              </a:rPr>
              <a:t>  </a:t>
            </a:r>
          </a:p>
          <a:p>
            <a:pPr algn="r"/>
            <a:r>
              <a:rPr lang="ar-IQ" sz="2000" dirty="0" smtClean="0">
                <a:solidFill>
                  <a:schemeClr val="tx1"/>
                </a:solidFill>
              </a:rPr>
              <a:t>تنتشر في الوطن العربي  ومنها العراق والسعودية والكويت والبحرين والامارات العربية  ، تصيب هذه الحشرة  اشجار نخيل التمر ونخيل الزينة . </a:t>
            </a:r>
          </a:p>
          <a:p>
            <a:pPr algn="r"/>
            <a:r>
              <a:rPr lang="ar-IQ" sz="2000" b="1" dirty="0" smtClean="0">
                <a:solidFill>
                  <a:schemeClr val="tx1"/>
                </a:solidFill>
              </a:rPr>
              <a:t>دورة الحياة : </a:t>
            </a:r>
            <a:r>
              <a:rPr lang="ar-IQ" sz="2000" dirty="0" smtClean="0">
                <a:solidFill>
                  <a:schemeClr val="tx1"/>
                </a:solidFill>
              </a:rPr>
              <a:t>تلقح الذكور والإناث الموجودة تحت قشرتها وبعدها تبدا الاناث بوضع البيض ( تحت قشرتها ) في اواخر اذار على فترات متفاوتة . يبلغ عدد البيض الذي تضعه الانثى الواحدة تحت القشرة </a:t>
            </a:r>
            <a:r>
              <a:rPr lang="ar-IQ" sz="2000" dirty="0" err="1" smtClean="0">
                <a:solidFill>
                  <a:schemeClr val="tx1"/>
                </a:solidFill>
              </a:rPr>
              <a:t>مابين</a:t>
            </a:r>
            <a:r>
              <a:rPr lang="ar-IQ" sz="2000" dirty="0" smtClean="0">
                <a:solidFill>
                  <a:schemeClr val="tx1"/>
                </a:solidFill>
              </a:rPr>
              <a:t> ( 10 - 29)بيضة . يفقس البيض بعد اسبوع من وضعه وبعد الفقس تبقى الحوريات  الصغيرة اسفل قشرة الام لمدة يوم تقريبا ثم تتركها بعد ذلك لتتجول على الخوص لمدة تقرب من يومين وبعد ان تجد لنفسها مستقرا مناسبا تغرس اجزاء فمها الثاقب الماص في نسيج الورقة ثم تبدا بالتغذية وافراز الغطاء الشمعي الذي يغطيها .للحشرة 4 أجيال متداخلة في السنة . </a:t>
            </a:r>
            <a:endParaRPr lang="ar-SA" sz="2000" b="1" dirty="0">
              <a:solidFill>
                <a:schemeClr val="tx1"/>
              </a:solidFill>
            </a:endParaRPr>
          </a:p>
        </p:txBody>
      </p:sp>
    </p:spTree>
    <p:extLst>
      <p:ext uri="{BB962C8B-B14F-4D97-AF65-F5344CB8AC3E}">
        <p14:creationId xmlns:p14="http://schemas.microsoft.com/office/powerpoint/2010/main" val="277965039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511</TotalTime>
  <Words>2198</Words>
  <Application>Microsoft Office PowerPoint</Application>
  <PresentationFormat>عرض على الشاشة (3:4)‏</PresentationFormat>
  <Paragraphs>116</Paragraphs>
  <Slides>18</Slides>
  <Notes>1</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نسق Office</vt:lpstr>
      <vt:lpstr>مقدمة </vt:lpstr>
      <vt:lpstr>اضرار الحشرات على النباتات </vt:lpstr>
      <vt:lpstr>مميزات صف الحشرات </vt:lpstr>
      <vt:lpstr>الحشرات ذات الاضرار العامة </vt:lpstr>
      <vt:lpstr>مكافحة الارضة</vt:lpstr>
      <vt:lpstr>2- الجراد   Schistocera    gregaria                                             Order :Orthoptera                                                           :    </vt:lpstr>
      <vt:lpstr>3- الرش </vt:lpstr>
      <vt:lpstr>الحفار                                gryllotalpa    Gryllotalpa  </vt:lpstr>
      <vt:lpstr>حشرات النخيل </vt:lpstr>
      <vt:lpstr>الضرر:</vt:lpstr>
      <vt:lpstr>المكافحة :</vt:lpstr>
      <vt:lpstr>2- دوباس النخيل  Ommatissus   binotatus       Order:  Homoptera                                    </vt:lpstr>
      <vt:lpstr>المكافحة</vt:lpstr>
      <vt:lpstr>3- حشرة حميرة النخيل Batrachedra  amydraula   Order : Lepidoptera                                            </vt:lpstr>
      <vt:lpstr>حفار ساق النخيل Jebusaea  hammerschmidti     Order : Coleoptera                                            </vt:lpstr>
      <vt:lpstr>الضرر </vt:lpstr>
      <vt:lpstr>حفارعذق النخيل Oryctes  elegans                  Order : Coleoptera                                   </vt:lpstr>
      <vt:lpstr>الضرر</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مقدمة </dc:title>
  <dc:creator>Basra</dc:creator>
  <cp:lastModifiedBy>Basra</cp:lastModifiedBy>
  <cp:revision>136</cp:revision>
  <dcterms:created xsi:type="dcterms:W3CDTF">2018-02-18T17:07:54Z</dcterms:created>
  <dcterms:modified xsi:type="dcterms:W3CDTF">2018-02-28T06:24:54Z</dcterms:modified>
</cp:coreProperties>
</file>